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7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0.xml" ContentType="application/vnd.openxmlformats-officedocument.presentationml.slide+xml"/>
  <Override PartName="/ppt/slides/slide16.xml" ContentType="application/vnd.openxmlformats-officedocument.presentationml.slide+xml"/>
  <Override PartName="/ppt/slides/slide28.xml" ContentType="application/vnd.openxmlformats-officedocument.presentationml.slide+xml"/>
  <Override PartName="/ppt/slides/slide31.xml" ContentType="application/vnd.openxmlformats-officedocument.presentationml.slide+xml"/>
  <Override PartName="/ppt/slides/slide29.xml" ContentType="application/vnd.openxmlformats-officedocument.presentationml.slide+xml"/>
  <Override PartName="/ppt/slides/slide23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22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2.xml" ContentType="application/vnd.openxmlformats-officedocument.theme+xml"/>
  <Override PartName="/ppt/charts/colors1.xml" ContentType="application/vnd.ms-office.chartcolorstyl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harts/style1.xml" ContentType="application/vnd.ms-office.chartstyl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</p:sldMasterIdLst>
  <p:notesMasterIdLst>
    <p:notesMasterId r:id="rId34"/>
  </p:notesMasterIdLst>
  <p:sldIdLst>
    <p:sldId id="262" r:id="rId3"/>
    <p:sldId id="264" r:id="rId4"/>
    <p:sldId id="343" r:id="rId5"/>
    <p:sldId id="340" r:id="rId6"/>
    <p:sldId id="341" r:id="rId7"/>
    <p:sldId id="342" r:id="rId8"/>
    <p:sldId id="322" r:id="rId9"/>
    <p:sldId id="323" r:id="rId10"/>
    <p:sldId id="320" r:id="rId11"/>
    <p:sldId id="324" r:id="rId12"/>
    <p:sldId id="350" r:id="rId13"/>
    <p:sldId id="325" r:id="rId14"/>
    <p:sldId id="330" r:id="rId15"/>
    <p:sldId id="331" r:id="rId16"/>
    <p:sldId id="336" r:id="rId17"/>
    <p:sldId id="344" r:id="rId18"/>
    <p:sldId id="328" r:id="rId19"/>
    <p:sldId id="332" r:id="rId20"/>
    <p:sldId id="333" r:id="rId21"/>
    <p:sldId id="338" r:id="rId22"/>
    <p:sldId id="345" r:id="rId23"/>
    <p:sldId id="329" r:id="rId24"/>
    <p:sldId id="334" r:id="rId25"/>
    <p:sldId id="335" r:id="rId26"/>
    <p:sldId id="339" r:id="rId27"/>
    <p:sldId id="346" r:id="rId28"/>
    <p:sldId id="352" r:id="rId29"/>
    <p:sldId id="347" r:id="rId30"/>
    <p:sldId id="348" r:id="rId31"/>
    <p:sldId id="349" r:id="rId32"/>
    <p:sldId id="351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microsoft.com/office/2015/10/relationships/revisionInfo" Target="revisionInfo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42" Type="http://schemas.openxmlformats.org/officeDocument/2006/relationships/customXml" Target="../customXml/item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40" Type="http://schemas.openxmlformats.org/officeDocument/2006/relationships/customXml" Target="../customXml/item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th%20Anthony\Dropbox\Transfer%20Worksheet%20-%202017.06.0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Sheet2!$D$94</c:f>
              <c:strCache>
                <c:ptCount val="1"/>
                <c:pt idx="0">
                  <c:v>Group 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Sheet2!$E$93:$M$93</c:f>
              <c:strCache>
                <c:ptCount val="9"/>
                <c:pt idx="0">
                  <c:v>Gains 1 course (2-4 credits)</c:v>
                </c:pt>
                <c:pt idx="1">
                  <c:v>Neutral (+/- 1 credit or no change)</c:v>
                </c:pt>
                <c:pt idx="2">
                  <c:v>Loses 1 course (2 to 4 credits)</c:v>
                </c:pt>
                <c:pt idx="3">
                  <c:v>Loses 2 courses (5 to 7 credits)</c:v>
                </c:pt>
                <c:pt idx="4">
                  <c:v>Loses 3 courses (8 to 10 credits)</c:v>
                </c:pt>
                <c:pt idx="5">
                  <c:v>Loses 4 courses (11 to 13 credits)</c:v>
                </c:pt>
                <c:pt idx="6">
                  <c:v>Loses 5 courses (14 to 16 credits)</c:v>
                </c:pt>
                <c:pt idx="7">
                  <c:v>Loses 6 courses (17 to 19 credits)</c:v>
                </c:pt>
                <c:pt idx="8">
                  <c:v>Loses 7 courses (20 to 22 credits)</c:v>
                </c:pt>
              </c:strCache>
            </c:strRef>
          </c:cat>
          <c:val>
            <c:numRef>
              <c:f>Sheet2!$E$94:$M$94</c:f>
              <c:numCache>
                <c:formatCode>General</c:formatCode>
                <c:ptCount val="9"/>
                <c:pt idx="0">
                  <c:v>0</c:v>
                </c:pt>
                <c:pt idx="1">
                  <c:v>19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1D-4CA9-9B6E-797B3140C8F3}"/>
            </c:ext>
          </c:extLst>
        </c:ser>
        <c:ser>
          <c:idx val="1"/>
          <c:order val="1"/>
          <c:tx>
            <c:strRef>
              <c:f>Sheet2!$D$95</c:f>
              <c:strCache>
                <c:ptCount val="1"/>
                <c:pt idx="0">
                  <c:v>Group 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Sheet2!$E$93:$M$93</c:f>
              <c:strCache>
                <c:ptCount val="9"/>
                <c:pt idx="0">
                  <c:v>Gains 1 course (2-4 credits)</c:v>
                </c:pt>
                <c:pt idx="1">
                  <c:v>Neutral (+/- 1 credit or no change)</c:v>
                </c:pt>
                <c:pt idx="2">
                  <c:v>Loses 1 course (2 to 4 credits)</c:v>
                </c:pt>
                <c:pt idx="3">
                  <c:v>Loses 2 courses (5 to 7 credits)</c:v>
                </c:pt>
                <c:pt idx="4">
                  <c:v>Loses 3 courses (8 to 10 credits)</c:v>
                </c:pt>
                <c:pt idx="5">
                  <c:v>Loses 4 courses (11 to 13 credits)</c:v>
                </c:pt>
                <c:pt idx="6">
                  <c:v>Loses 5 courses (14 to 16 credits)</c:v>
                </c:pt>
                <c:pt idx="7">
                  <c:v>Loses 6 courses (17 to 19 credits)</c:v>
                </c:pt>
                <c:pt idx="8">
                  <c:v>Loses 7 courses (20 to 22 credits)</c:v>
                </c:pt>
              </c:strCache>
            </c:strRef>
          </c:cat>
          <c:val>
            <c:numRef>
              <c:f>Sheet2!$E$95:$M$95</c:f>
              <c:numCache>
                <c:formatCode>General</c:formatCode>
                <c:ptCount val="9"/>
                <c:pt idx="0">
                  <c:v>2</c:v>
                </c:pt>
                <c:pt idx="1">
                  <c:v>10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1D-4CA9-9B6E-797B3140C8F3}"/>
            </c:ext>
          </c:extLst>
        </c:ser>
        <c:ser>
          <c:idx val="2"/>
          <c:order val="2"/>
          <c:tx>
            <c:strRef>
              <c:f>Sheet2!$D$96</c:f>
              <c:strCache>
                <c:ptCount val="1"/>
                <c:pt idx="0">
                  <c:v>Group 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Sheet2!$E$93:$M$93</c:f>
              <c:strCache>
                <c:ptCount val="9"/>
                <c:pt idx="0">
                  <c:v>Gains 1 course (2-4 credits)</c:v>
                </c:pt>
                <c:pt idx="1">
                  <c:v>Neutral (+/- 1 credit or no change)</c:v>
                </c:pt>
                <c:pt idx="2">
                  <c:v>Loses 1 course (2 to 4 credits)</c:v>
                </c:pt>
                <c:pt idx="3">
                  <c:v>Loses 2 courses (5 to 7 credits)</c:v>
                </c:pt>
                <c:pt idx="4">
                  <c:v>Loses 3 courses (8 to 10 credits)</c:v>
                </c:pt>
                <c:pt idx="5">
                  <c:v>Loses 4 courses (11 to 13 credits)</c:v>
                </c:pt>
                <c:pt idx="6">
                  <c:v>Loses 5 courses (14 to 16 credits)</c:v>
                </c:pt>
                <c:pt idx="7">
                  <c:v>Loses 6 courses (17 to 19 credits)</c:v>
                </c:pt>
                <c:pt idx="8">
                  <c:v>Loses 7 courses (20 to 22 credits)</c:v>
                </c:pt>
              </c:strCache>
            </c:strRef>
          </c:cat>
          <c:val>
            <c:numRef>
              <c:f>Sheet2!$E$96:$M$96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7</c:v>
                </c:pt>
                <c:pt idx="3">
                  <c:v>7</c:v>
                </c:pt>
                <c:pt idx="4">
                  <c:v>4</c:v>
                </c:pt>
                <c:pt idx="5">
                  <c:v>5</c:v>
                </c:pt>
                <c:pt idx="6">
                  <c:v>2</c:v>
                </c:pt>
                <c:pt idx="7">
                  <c:v>0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1D-4CA9-9B6E-797B3140C8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0607096"/>
        <c:axId val="510607424"/>
      </c:barChart>
      <c:catAx>
        <c:axId val="510607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0607424"/>
        <c:crosses val="autoZero"/>
        <c:auto val="1"/>
        <c:lblAlgn val="ctr"/>
        <c:lblOffset val="100"/>
        <c:noMultiLvlLbl val="0"/>
      </c:catAx>
      <c:valAx>
        <c:axId val="51060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0607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A81BF-FD5A-4D0F-A4FC-B9BAE2968430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5E723-B541-453A-B58F-353085A37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56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58EF5-7F53-4A7E-B725-D2A1EBE59FE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8991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41038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56994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68695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8805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07286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4272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74025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53220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17251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503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Distinct Experience--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Sandra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lot of pressure for institutions of higher education to create an educational experience that is nice, convenient and possibly even easy.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distinct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experience is memorable and personal.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This is the experience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which will create graduates. </a:t>
            </a:r>
          </a:p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Nice,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convenient and easy is viewed as “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 well saved”</a:t>
            </a:r>
          </a:p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Memorable and personal experiences are viewed as “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 well spent”</a:t>
            </a:r>
          </a:p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 well saved equals--time watching the clock; box checking; jumping through hoops; accumulating credits </a:t>
            </a:r>
          </a:p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 well spent equals—engaged students, engaged faculty, engaged alums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58EF5-7F53-4A7E-B725-D2A1EBE59FED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5320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09541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51349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32136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93049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38777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79058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11095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26333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0096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Distinct Experience--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Sandra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lot of pressure for institutions of higher education to create an educational experience that is nice, convenient and possibly even easy.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distinct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experience is memorable and personal.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This is the experience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which will create graduates. </a:t>
            </a:r>
          </a:p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Nice,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convenient and easy is viewed as “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 well saved”</a:t>
            </a:r>
          </a:p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Memorable and personal experiences are viewed as “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 well spent”</a:t>
            </a:r>
          </a:p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 well saved equals--time watching the clock; box checking; jumping through hoops; accumulating credits </a:t>
            </a:r>
          </a:p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 well spent equals—engaged students, engaged faculty, engaged alums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58EF5-7F53-4A7E-B725-D2A1EBE59FED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339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407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9253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Distinct Experience--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Sandra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lot of pressure for institutions of higher education to create an educational experience that is nice, convenient and possibly even easy.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distinct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experience is memorable and personal.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This is the experience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which will create graduates. </a:t>
            </a:r>
          </a:p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Nice,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convenient and easy is viewed as “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 well saved”</a:t>
            </a:r>
          </a:p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Memorable and personal experiences are viewed as “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 well spent”</a:t>
            </a:r>
          </a:p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 well saved equals--time watching the clock; box checking; jumping through hoops; accumulating credits </a:t>
            </a:r>
          </a:p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 well spent equals—engaged students, engaged faculty, engaged alums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58EF5-7F53-4A7E-B725-D2A1EBE59FED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617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744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1014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1854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7609-704A-4BEF-9E64-DE287423F6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0B0A-216C-495C-8A31-ABD8BB9671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830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7609-704A-4BEF-9E64-DE287423F6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0B0A-216C-495C-8A31-ABD8BB9671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53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7609-704A-4BEF-9E64-DE287423F6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0B0A-216C-495C-8A31-ABD8BB9671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608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5181600" cy="11430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5181600" cy="4724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096000" y="-22781"/>
            <a:ext cx="6096000" cy="6858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365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7609-704A-4BEF-9E64-DE287423F6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0B0A-216C-495C-8A31-ABD8BB9671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960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7609-704A-4BEF-9E64-DE287423F6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0B0A-216C-495C-8A31-ABD8BB9671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986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7609-704A-4BEF-9E64-DE287423F6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0B0A-216C-495C-8A31-ABD8BB9671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797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7609-704A-4BEF-9E64-DE287423F6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0B0A-216C-495C-8A31-ABD8BB9671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392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7609-704A-4BEF-9E64-DE287423F6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0B0A-216C-495C-8A31-ABD8BB9671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2962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7609-704A-4BEF-9E64-DE287423F6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0B0A-216C-495C-8A31-ABD8BB9671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8589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7609-704A-4BEF-9E64-DE287423F6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0B0A-216C-495C-8A31-ABD8BB9671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417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7609-704A-4BEF-9E64-DE287423F6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0B0A-216C-495C-8A31-ABD8BB9671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9425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7609-704A-4BEF-9E64-DE287423F6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0B0A-216C-495C-8A31-ABD8BB9671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8532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7609-704A-4BEF-9E64-DE287423F6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0B0A-216C-495C-8A31-ABD8BB9671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731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7609-704A-4BEF-9E64-DE287423F6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0B0A-216C-495C-8A31-ABD8BB9671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9452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7609-704A-4BEF-9E64-DE287423F6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0B0A-216C-495C-8A31-ABD8BB9671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2782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5181600" cy="11430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5181600" cy="4724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096000" y="-22781"/>
            <a:ext cx="6096000" cy="6858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440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7609-704A-4BEF-9E64-DE287423F6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0B0A-216C-495C-8A31-ABD8BB9671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615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7609-704A-4BEF-9E64-DE287423F6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0B0A-216C-495C-8A31-ABD8BB9671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85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7609-704A-4BEF-9E64-DE287423F6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0B0A-216C-495C-8A31-ABD8BB9671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65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7609-704A-4BEF-9E64-DE287423F6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0B0A-216C-495C-8A31-ABD8BB9671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14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7609-704A-4BEF-9E64-DE287423F6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0B0A-216C-495C-8A31-ABD8BB9671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63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7609-704A-4BEF-9E64-DE287423F6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0B0A-216C-495C-8A31-ABD8BB9671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48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7609-704A-4BEF-9E64-DE287423F6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0B0A-216C-495C-8A31-ABD8BB9671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041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F7609-704A-4BEF-9E64-DE287423F6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B0B0A-216C-495C-8A31-ABD8BB9671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51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F7609-704A-4BEF-9E64-DE287423F6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B0B0A-216C-495C-8A31-ABD8BB9671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49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jp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9000"/>
            <a:lum/>
          </a:blip>
          <a:srcRect/>
          <a:stretch>
            <a:fillRect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9473" y="4491402"/>
            <a:ext cx="9233053" cy="160845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DD24E"/>
                </a:solidFill>
                <a:latin typeface="Garamond" panose="02020404030301010803" pitchFamily="18" charset="0"/>
              </a:rPr>
              <a:t>Essential Studies</a:t>
            </a:r>
            <a:br>
              <a:rPr lang="en-US" dirty="0">
                <a:solidFill>
                  <a:srgbClr val="FDD24E"/>
                </a:solidFill>
                <a:latin typeface="Garamond" panose="02020404030301010803" pitchFamily="18" charset="0"/>
              </a:rPr>
            </a:br>
            <a:r>
              <a:rPr lang="en-US" dirty="0">
                <a:solidFill>
                  <a:srgbClr val="FDD24E"/>
                </a:solidFill>
                <a:latin typeface="Garamond" panose="02020404030301010803" pitchFamily="18" charset="0"/>
              </a:rPr>
              <a:t>Transfer Impact Study</a:t>
            </a:r>
            <a:br>
              <a:rPr lang="en-US" sz="1800" dirty="0">
                <a:solidFill>
                  <a:srgbClr val="FDD24E"/>
                </a:solidFill>
                <a:latin typeface="Garamond" panose="02020404030301010803" pitchFamily="18" charset="0"/>
              </a:rPr>
            </a:br>
            <a:br>
              <a:rPr lang="en-US" sz="1800" dirty="0">
                <a:solidFill>
                  <a:srgbClr val="FDD24E"/>
                </a:solidFill>
                <a:latin typeface="Garamond" panose="02020404030301010803" pitchFamily="18" charset="0"/>
              </a:rPr>
            </a:br>
            <a:r>
              <a:rPr lang="en-US" sz="3100" dirty="0">
                <a:solidFill>
                  <a:srgbClr val="FDD24E"/>
                </a:solidFill>
                <a:latin typeface="Garamond" panose="02020404030301010803" pitchFamily="18" charset="0"/>
              </a:rPr>
              <a:t>Preliminary </a:t>
            </a:r>
            <a:r>
              <a:rPr lang="en-US" sz="3100">
                <a:solidFill>
                  <a:srgbClr val="FDD24E"/>
                </a:solidFill>
                <a:latin typeface="Garamond" panose="02020404030301010803" pitchFamily="18" charset="0"/>
              </a:rPr>
              <a:t>Results, </a:t>
            </a:r>
            <a:r>
              <a:rPr lang="en-US" sz="3100" dirty="0">
                <a:solidFill>
                  <a:srgbClr val="FDD24E"/>
                </a:solidFill>
                <a:latin typeface="Garamond" panose="02020404030301010803" pitchFamily="18" charset="0"/>
              </a:rPr>
              <a:t>June 2017</a:t>
            </a:r>
            <a:r>
              <a:rPr lang="en-US" dirty="0">
                <a:solidFill>
                  <a:srgbClr val="FDD24E"/>
                </a:solidFill>
                <a:latin typeface="Garamond" panose="02020404030301010803" pitchFamily="18" charset="0"/>
              </a:rPr>
              <a:t> </a:t>
            </a:r>
            <a:endParaRPr lang="en-US" sz="22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478" y="1979274"/>
            <a:ext cx="6741042" cy="1406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269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9000"/>
            <a:lum/>
          </a:blip>
          <a:srcRect/>
          <a:stretch>
            <a:fillRect r="-9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0891" y="1787299"/>
            <a:ext cx="112395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Transfer study: How do transfer courses apply under Essential Studies	 (and how is that different from currently)?</a:t>
            </a:r>
            <a:endParaRPr lang="en-US" sz="16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16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To answer this:</a:t>
            </a:r>
          </a:p>
          <a:p>
            <a:pPr marL="569913" indent="-344488">
              <a:buFont typeface="Arial" panose="020B0604020202020204" pitchFamily="34" charset="0"/>
              <a:buChar char="•"/>
              <a:tabLst>
                <a:tab pos="569913" algn="l"/>
              </a:tabLst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Every program created a draft </a:t>
            </a:r>
            <a:r>
              <a:rPr lang="en-US" sz="3200" b="1" u="sng" dirty="0">
                <a:solidFill>
                  <a:schemeClr val="bg1"/>
                </a:solidFill>
                <a:latin typeface="Garamond" panose="02020404030301010803" pitchFamily="18" charset="0"/>
              </a:rPr>
              <a:t>curriculum map</a:t>
            </a: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b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   (first step towards CPC submission); ~2-4 hours/program.</a:t>
            </a:r>
          </a:p>
          <a:p>
            <a:pPr marL="569913" indent="-344488">
              <a:buFont typeface="Arial" panose="020B0604020202020204" pitchFamily="34" charset="0"/>
              <a:buChar char="•"/>
              <a:tabLst>
                <a:tab pos="569913" algn="l"/>
              </a:tabLst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Gen </a:t>
            </a:r>
            <a:r>
              <a:rPr lang="en-US" sz="3200" dirty="0" err="1">
                <a:solidFill>
                  <a:schemeClr val="bg1"/>
                </a:solidFill>
                <a:latin typeface="Garamond" panose="02020404030301010803" pitchFamily="18" charset="0"/>
              </a:rPr>
              <a:t>ed</a:t>
            </a: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department chairs </a:t>
            </a:r>
            <a:r>
              <a:rPr lang="en-US" sz="3200" b="1" u="sng" dirty="0">
                <a:solidFill>
                  <a:schemeClr val="bg1"/>
                </a:solidFill>
                <a:latin typeface="Garamond" panose="02020404030301010803" pitchFamily="18" charset="0"/>
              </a:rPr>
              <a:t>evaluated transfer courses </a:t>
            </a:r>
            <a:br>
              <a:rPr lang="en-US" sz="3200" b="1" u="sng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	under new criteria (helps us develop clear protocols): </a:t>
            </a:r>
            <a:b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	4 chairs, ~5-15+ hours each.</a:t>
            </a:r>
          </a:p>
          <a:p>
            <a:pPr marL="569913" indent="-344488">
              <a:buFont typeface="Arial" panose="020B0604020202020204" pitchFamily="34" charset="0"/>
              <a:buChar char="•"/>
              <a:tabLst>
                <a:tab pos="569913" algn="l"/>
              </a:tabLst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Assembled, collated, and </a:t>
            </a:r>
            <a:r>
              <a:rPr lang="en-US" sz="3200" b="1" u="sng" dirty="0">
                <a:solidFill>
                  <a:schemeClr val="bg1"/>
                </a:solidFill>
                <a:latin typeface="Garamond" panose="02020404030301010803" pitchFamily="18" charset="0"/>
              </a:rPr>
              <a:t>analyzed data </a:t>
            </a: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(SA, NS, SB): 60+ hours.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1235742" y="505491"/>
            <a:ext cx="9829799" cy="848747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b="0" dirty="0">
                <a:solidFill>
                  <a:srgbClr val="FDD24E"/>
                </a:solidFill>
                <a:latin typeface="Garamond" panose="02020404030301010803" pitchFamily="18" charset="0"/>
                <a:ea typeface="+mj-ea"/>
                <a:cs typeface="+mj-cs"/>
              </a:rPr>
              <a:t>Process for Transfer Study</a:t>
            </a:r>
          </a:p>
        </p:txBody>
      </p:sp>
    </p:spTree>
    <p:extLst>
      <p:ext uri="{BB962C8B-B14F-4D97-AF65-F5344CB8AC3E}">
        <p14:creationId xmlns:p14="http://schemas.microsoft.com/office/powerpoint/2010/main" val="2095166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9000"/>
            <a:lum/>
          </a:blip>
          <a:srcRect/>
          <a:stretch>
            <a:fillRect r="-9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0891" y="1354238"/>
            <a:ext cx="112395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6351.5 credits come in to Oregon Tech; 3091.75 are applied (48.7%)</a:t>
            </a:r>
            <a:endParaRPr lang="en-US" sz="16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Of the 3200+ credits that not applied: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u="sng" dirty="0">
                <a:solidFill>
                  <a:schemeClr val="bg1"/>
                </a:solidFill>
                <a:latin typeface="Garamond" panose="02020404030301010803" pitchFamily="18" charset="0"/>
              </a:rPr>
              <a:t>No applicable category </a:t>
            </a: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in degree map: 1702.2 credits</a:t>
            </a: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	(Vocational: 501 credits; PE: 90 credits)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Matches category in model, but </a:t>
            </a:r>
            <a:r>
              <a:rPr lang="en-US" sz="3200" b="1" u="sng" dirty="0">
                <a:solidFill>
                  <a:schemeClr val="bg1"/>
                </a:solidFill>
                <a:latin typeface="Garamond" panose="02020404030301010803" pitchFamily="18" charset="0"/>
              </a:rPr>
              <a:t>block is full</a:t>
            </a: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: 680.5 credits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u="sng" dirty="0">
                <a:solidFill>
                  <a:schemeClr val="bg1"/>
                </a:solidFill>
                <a:latin typeface="Garamond" panose="02020404030301010803" pitchFamily="18" charset="0"/>
              </a:rPr>
              <a:t>Remedial</a:t>
            </a: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: 384+ credits (not counted above)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u="sng" dirty="0">
                <a:solidFill>
                  <a:schemeClr val="bg1"/>
                </a:solidFill>
                <a:latin typeface="Garamond" panose="02020404030301010803" pitchFamily="18" charset="0"/>
              </a:rPr>
              <a:t>Fractional credit loss</a:t>
            </a: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: 364.5 credits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Below the level required by a program: 230.5 credits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Beyond the level required by a program: 165 credits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Student has credit for course twice: 82 credits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1235741" y="345070"/>
            <a:ext cx="9829799" cy="848747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b="0" dirty="0">
                <a:solidFill>
                  <a:srgbClr val="FDD24E"/>
                </a:solidFill>
                <a:latin typeface="Garamond" panose="02020404030301010803" pitchFamily="18" charset="0"/>
                <a:ea typeface="+mj-ea"/>
                <a:cs typeface="+mj-cs"/>
              </a:rPr>
              <a:t>Where are we not applying credits now?</a:t>
            </a:r>
          </a:p>
        </p:txBody>
      </p:sp>
    </p:spTree>
    <p:extLst>
      <p:ext uri="{BB962C8B-B14F-4D97-AF65-F5344CB8AC3E}">
        <p14:creationId xmlns:p14="http://schemas.microsoft.com/office/powerpoint/2010/main" val="3277271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9000"/>
            <a:lum/>
          </a:blip>
          <a:srcRect/>
          <a:stretch>
            <a:fillRect r="-9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0891" y="1787299"/>
            <a:ext cx="11239500" cy="5632311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  <a:latin typeface="Garamond" panose="02020404030301010803" pitchFamily="18" charset="0"/>
              </a:rPr>
              <a:t>Locations/Modes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Klamath Falls (28)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Wilsonville (2)</a:t>
            </a:r>
          </a:p>
          <a:p>
            <a:endParaRPr lang="en-US" sz="2400" u="sng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2400" u="sng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2400" b="1" u="sng" dirty="0">
                <a:solidFill>
                  <a:schemeClr val="bg1"/>
                </a:solidFill>
                <a:latin typeface="Garamond" panose="02020404030301010803" pitchFamily="18" charset="0"/>
              </a:rPr>
              <a:t>Common Majors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Software Engineering Technology (6)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Pre-Medical Imaging (5)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Biology-Health Sciences (4)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Mechanical Engineering (4)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Pre-Dental Hygiene (2)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Pre-Nursing (4) – excluded</a:t>
            </a:r>
          </a:p>
          <a:p>
            <a:endParaRPr lang="en-US" sz="24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2400" b="1" u="sng" dirty="0">
                <a:solidFill>
                  <a:schemeClr val="bg1"/>
                </a:solidFill>
                <a:latin typeface="Garamond" panose="02020404030301010803" pitchFamily="18" charset="0"/>
              </a:rPr>
              <a:t>Common Transfer Institutions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Klamath CC (4)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Advanced Placement (4)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Southern Oregon U (3)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Rogue CC (2)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Portland State U (2)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Portland CC (2)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Eastern Oregon U (2)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Garamond" panose="02020404030301010803" pitchFamily="18" charset="0"/>
              </a:rPr>
              <a:t>Chemeketa</a:t>
            </a: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 CC (2)</a:t>
            </a:r>
          </a:p>
          <a:p>
            <a:endParaRPr lang="en-US" sz="2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359441" y="447434"/>
            <a:ext cx="11582400" cy="848747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b="0" dirty="0">
                <a:solidFill>
                  <a:srgbClr val="FDD24E"/>
                </a:solidFill>
                <a:latin typeface="Garamond" panose="02020404030301010803" pitchFamily="18" charset="0"/>
                <a:ea typeface="+mj-ea"/>
                <a:cs typeface="+mj-cs"/>
              </a:rPr>
              <a:t>Group A (“Direct from HS”)</a:t>
            </a:r>
          </a:p>
        </p:txBody>
      </p:sp>
    </p:spTree>
    <p:extLst>
      <p:ext uri="{BB962C8B-B14F-4D97-AF65-F5344CB8AC3E}">
        <p14:creationId xmlns:p14="http://schemas.microsoft.com/office/powerpoint/2010/main" val="3534803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9000"/>
            <a:lum/>
          </a:blip>
          <a:srcRect/>
          <a:stretch>
            <a:fillRect r="-9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359441" y="447434"/>
            <a:ext cx="11582400" cy="848747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b="0" dirty="0">
                <a:solidFill>
                  <a:srgbClr val="FDD24E"/>
                </a:solidFill>
                <a:latin typeface="Garamond" panose="02020404030301010803" pitchFamily="18" charset="0"/>
              </a:rPr>
              <a:t>Group A (“Direct from HS”)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891" y="1787299"/>
            <a:ext cx="11239500" cy="2554545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Average student brings in 16.5 credits. </a:t>
            </a: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Under old general education model, 8.7 credits (52.5%) applied:</a:t>
            </a:r>
            <a:b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98266"/>
              </p:ext>
            </p:extLst>
          </p:nvPr>
        </p:nvGraphicFramePr>
        <p:xfrm>
          <a:off x="999970" y="3064571"/>
          <a:ext cx="7619374" cy="2164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9171">
                  <a:extLst>
                    <a:ext uri="{9D8B030D-6E8A-4147-A177-3AD203B41FA5}">
                      <a16:colId xmlns:a16="http://schemas.microsoft.com/office/drawing/2014/main" val="3848044252"/>
                    </a:ext>
                  </a:extLst>
                </a:gridCol>
                <a:gridCol w="3500203">
                  <a:extLst>
                    <a:ext uri="{9D8B030D-6E8A-4147-A177-3AD203B41FA5}">
                      <a16:colId xmlns:a16="http://schemas.microsoft.com/office/drawing/2014/main" val="71372875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Humanities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1.3 credits/9    (0.4 courses/3)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8758917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Communication (Lower-Division)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1.2 credits/9    (0.4 courses/3)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104667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Communication (Upper-Division)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0.0 credits/9    (0.0 courses/3)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89556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Social Sciences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1.5 credits/12  (0.5 courses/4)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16939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Math/Science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4.1+ credits     (1.0 courses+)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22918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233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9000"/>
            <a:lum/>
          </a:blip>
          <a:srcRect/>
          <a:stretch>
            <a:fillRect r="-9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359441" y="447434"/>
            <a:ext cx="11582400" cy="848747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b="0" dirty="0">
                <a:solidFill>
                  <a:srgbClr val="FDD24E"/>
                </a:solidFill>
                <a:latin typeface="Garamond" panose="02020404030301010803" pitchFamily="18" charset="0"/>
              </a:rPr>
              <a:t>Group A (“Direct from HS”)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891" y="1787299"/>
            <a:ext cx="11239500" cy="2554545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Average student brings in 16.5 credits. </a:t>
            </a: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Under Essential Studies, 7.0 credits (42.1%) applied:</a:t>
            </a:r>
            <a:b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052217"/>
              </p:ext>
            </p:extLst>
          </p:nvPr>
        </p:nvGraphicFramePr>
        <p:xfrm>
          <a:off x="1108112" y="3215990"/>
          <a:ext cx="10059559" cy="30509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1267">
                  <a:extLst>
                    <a:ext uri="{9D8B030D-6E8A-4147-A177-3AD203B41FA5}">
                      <a16:colId xmlns:a16="http://schemas.microsoft.com/office/drawing/2014/main" val="3848044252"/>
                    </a:ext>
                  </a:extLst>
                </a:gridCol>
                <a:gridCol w="3387873">
                  <a:extLst>
                    <a:ext uri="{9D8B030D-6E8A-4147-A177-3AD203B41FA5}">
                      <a16:colId xmlns:a16="http://schemas.microsoft.com/office/drawing/2014/main" val="3071381890"/>
                    </a:ext>
                  </a:extLst>
                </a:gridCol>
                <a:gridCol w="3170419">
                  <a:extLst>
                    <a:ext uri="{9D8B030D-6E8A-4147-A177-3AD203B41FA5}">
                      <a16:colId xmlns:a16="http://schemas.microsoft.com/office/drawing/2014/main" val="713728754"/>
                    </a:ext>
                  </a:extLst>
                </a:gridCol>
              </a:tblGrid>
              <a:tr h="435848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Foundation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Practicing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7589179"/>
                  </a:ext>
                </a:extLst>
              </a:tr>
              <a:tr h="43584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Communication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1.2 credits/9      (0.4 courses/3)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55843558"/>
                  </a:ext>
                </a:extLst>
              </a:tr>
              <a:tr h="43584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Inquiry &amp; Analysis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1.0 credits/10    (0.3 courses/3)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1046673"/>
                  </a:ext>
                </a:extLst>
              </a:tr>
              <a:tr h="43584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Quantitative Literacy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0.3 credits/4      (0.1 courses/1)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895563"/>
                  </a:ext>
                </a:extLst>
              </a:tr>
              <a:tr h="43584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Diverse Perspectives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0.1 credits/3      (0.0 courses/1)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169396"/>
                  </a:ext>
                </a:extLst>
              </a:tr>
              <a:tr h="43584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Teamwork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N/A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2918781"/>
                  </a:ext>
                </a:extLst>
              </a:tr>
              <a:tr h="4358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Ethical Reasoning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N/A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94998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066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9000"/>
            <a:lum/>
          </a:blip>
          <a:srcRect/>
          <a:stretch>
            <a:fillRect r="-9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359441" y="447434"/>
            <a:ext cx="11582400" cy="848747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b="0" dirty="0">
                <a:solidFill>
                  <a:srgbClr val="FDD24E"/>
                </a:solidFill>
                <a:latin typeface="Garamond" panose="02020404030301010803" pitchFamily="18" charset="0"/>
              </a:rPr>
              <a:t>Group A (“Direct from HS”)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891" y="1658963"/>
            <a:ext cx="11239500" cy="501675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Where are losses in transition? </a:t>
            </a:r>
            <a:b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	(43 credits total; 1.7 credits/student from Group A)</a:t>
            </a:r>
          </a:p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Fractional Credit Loss (2 credits)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	This was mostly “hidden” fractional loss under old model, too.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Carving up Hum block (18 credits)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Carving up SS block (17 credits)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2</a:t>
            </a:r>
            <a:r>
              <a:rPr lang="en-US" sz="3200" baseline="30000" dirty="0">
                <a:solidFill>
                  <a:schemeClr val="bg1"/>
                </a:solidFill>
                <a:latin typeface="Garamond" panose="02020404030301010803" pitchFamily="18" charset="0"/>
              </a:rPr>
              <a:t>nd</a:t>
            </a: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year language Credits (6 credits) –</a:t>
            </a:r>
            <a:b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    can apply in Hum Block currently – </a:t>
            </a:r>
            <a:b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	matter for GEAC &amp; ESLO </a:t>
            </a:r>
            <a:r>
              <a:rPr lang="en-US" sz="3200" dirty="0" err="1">
                <a:solidFill>
                  <a:schemeClr val="bg1"/>
                </a:solidFill>
                <a:latin typeface="Garamond" panose="02020404030301010803" pitchFamily="18" charset="0"/>
              </a:rPr>
              <a:t>cmtes</a:t>
            </a: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to consider</a:t>
            </a:r>
          </a:p>
        </p:txBody>
      </p:sp>
    </p:spTree>
    <p:extLst>
      <p:ext uri="{BB962C8B-B14F-4D97-AF65-F5344CB8AC3E}">
        <p14:creationId xmlns:p14="http://schemas.microsoft.com/office/powerpoint/2010/main" val="652840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9000"/>
            <a:lum/>
          </a:blip>
          <a:srcRect/>
          <a:stretch>
            <a:fillRect r="-9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359441" y="447434"/>
            <a:ext cx="11582400" cy="848747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b="0" dirty="0">
                <a:solidFill>
                  <a:srgbClr val="FDD24E"/>
                </a:solidFill>
                <a:latin typeface="Garamond" panose="02020404030301010803" pitchFamily="18" charset="0"/>
                <a:ea typeface="+mj-ea"/>
                <a:cs typeface="+mj-cs"/>
              </a:rPr>
              <a:t>Takeaways from Group A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891" y="1658963"/>
            <a:ext cx="11239500" cy="2554545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HS students seem to be taking college credits opportunistically.</a:t>
            </a:r>
          </a:p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GEAC and ESLO committees should consider: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How 2</a:t>
            </a:r>
            <a:r>
              <a:rPr lang="en-US" sz="3200" baseline="30000" dirty="0">
                <a:solidFill>
                  <a:schemeClr val="bg1"/>
                </a:solidFill>
                <a:latin typeface="Garamond" panose="02020404030301010803" pitchFamily="18" charset="0"/>
              </a:rPr>
              <a:t>nd</a:t>
            </a: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year language applies;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How AP courses (and IB) can apply.</a:t>
            </a:r>
          </a:p>
        </p:txBody>
      </p:sp>
    </p:spTree>
    <p:extLst>
      <p:ext uri="{BB962C8B-B14F-4D97-AF65-F5344CB8AC3E}">
        <p14:creationId xmlns:p14="http://schemas.microsoft.com/office/powerpoint/2010/main" val="3777236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9000"/>
            <a:lum/>
          </a:blip>
          <a:srcRect/>
          <a:stretch>
            <a:fillRect r="-9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1235742" y="505491"/>
            <a:ext cx="9829799" cy="848747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b="0" dirty="0">
                <a:solidFill>
                  <a:srgbClr val="FDD24E"/>
                </a:solidFill>
                <a:latin typeface="Garamond" panose="02020404030301010803" pitchFamily="18" charset="0"/>
                <a:ea typeface="+mj-ea"/>
                <a:cs typeface="+mj-cs"/>
              </a:rPr>
              <a:t>Group B (“Low-Credit Transfers”)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891" y="1787299"/>
            <a:ext cx="11239500" cy="5632311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  <a:latin typeface="Garamond" panose="02020404030301010803" pitchFamily="18" charset="0"/>
              </a:rPr>
              <a:t>Locations/Modes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Klamath (20)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Wilsonville (4)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Online (3)</a:t>
            </a:r>
          </a:p>
          <a:p>
            <a:endParaRPr lang="en-US" sz="2400" u="sng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2400" u="sng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2400" b="1" u="sng" dirty="0">
                <a:solidFill>
                  <a:schemeClr val="bg1"/>
                </a:solidFill>
                <a:latin typeface="Garamond" panose="02020404030301010803" pitchFamily="18" charset="0"/>
              </a:rPr>
              <a:t>Common Majors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Dental Hygiene (4)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Mechanical Engineering (3)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Pre-Medical Imaging (4)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Pre-Nursing (2) - excluded</a:t>
            </a:r>
          </a:p>
          <a:p>
            <a:endParaRPr lang="en-US" sz="24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2400" b="1" u="sng" dirty="0">
                <a:solidFill>
                  <a:schemeClr val="bg1"/>
                </a:solidFill>
                <a:latin typeface="Garamond" panose="02020404030301010803" pitchFamily="18" charset="0"/>
              </a:rPr>
              <a:t>Common Transfer Institutions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Portland CC (4)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Klamath CC (4)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Oregon State U (3)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Mt. Hood CC (3)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Garamond" panose="02020404030301010803" pitchFamily="18" charset="0"/>
              </a:rPr>
              <a:t>Chemeketa</a:t>
            </a: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 CC (3)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Rogue CC (2)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Linn Benton CC (2)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Eastern Oregon U (2)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Clackamas CC (2)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Central Oregon CC (2)</a:t>
            </a:r>
          </a:p>
          <a:p>
            <a:endParaRPr lang="en-US" sz="2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107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9000"/>
            <a:lum/>
          </a:blip>
          <a:srcRect/>
          <a:stretch>
            <a:fillRect r="-9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359441" y="447434"/>
            <a:ext cx="11582400" cy="848747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b="0" dirty="0">
                <a:solidFill>
                  <a:srgbClr val="FDD24E"/>
                </a:solidFill>
                <a:latin typeface="Garamond" panose="02020404030301010803" pitchFamily="18" charset="0"/>
              </a:rPr>
              <a:t>Group B (“Low-Credit Transfers”)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891" y="1787299"/>
            <a:ext cx="11239500" cy="304698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Average student brings in 61.5 credits. </a:t>
            </a:r>
          </a:p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Under old general education model, 33.5 (54.5%) applied:</a:t>
            </a:r>
            <a:b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215604"/>
              </p:ext>
            </p:extLst>
          </p:nvPr>
        </p:nvGraphicFramePr>
        <p:xfrm>
          <a:off x="940010" y="3497929"/>
          <a:ext cx="8039098" cy="2164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94713">
                  <a:extLst>
                    <a:ext uri="{9D8B030D-6E8A-4147-A177-3AD203B41FA5}">
                      <a16:colId xmlns:a16="http://schemas.microsoft.com/office/drawing/2014/main" val="3848044252"/>
                    </a:ext>
                  </a:extLst>
                </a:gridCol>
                <a:gridCol w="3444385">
                  <a:extLst>
                    <a:ext uri="{9D8B030D-6E8A-4147-A177-3AD203B41FA5}">
                      <a16:colId xmlns:a16="http://schemas.microsoft.com/office/drawing/2014/main" val="71372875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Humanities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2.2 credits/9      (0.7 courses/3)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8758917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Communication (Lower-Division)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6.7 credits/9      (2.2 courses/3)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104667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Communication (Upper-Division)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1.0 credits/9      (0.3 courses/3)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89556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Social Sciences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5.5 credits/12    (1.8 courses/4)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16939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Math/Science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8.1+ credits       (2.0 courses+)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22918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3198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9000"/>
            <a:lum/>
          </a:blip>
          <a:srcRect/>
          <a:stretch>
            <a:fillRect r="-9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359441" y="447434"/>
            <a:ext cx="11582400" cy="848747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b="0" dirty="0">
                <a:solidFill>
                  <a:srgbClr val="FDD24E"/>
                </a:solidFill>
                <a:latin typeface="Garamond" panose="02020404030301010803" pitchFamily="18" charset="0"/>
              </a:rPr>
              <a:t>Group B (“Low-Credit Transfers”)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891" y="1787299"/>
            <a:ext cx="11239500" cy="2554545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Average student brings in 61.5 credits. </a:t>
            </a: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Under Essential Studies, 30.0 (48.9%) applied:</a:t>
            </a:r>
            <a:b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909493"/>
              </p:ext>
            </p:extLst>
          </p:nvPr>
        </p:nvGraphicFramePr>
        <p:xfrm>
          <a:off x="1070636" y="3410862"/>
          <a:ext cx="10164492" cy="30509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1836">
                  <a:extLst>
                    <a:ext uri="{9D8B030D-6E8A-4147-A177-3AD203B41FA5}">
                      <a16:colId xmlns:a16="http://schemas.microsoft.com/office/drawing/2014/main" val="3848044252"/>
                    </a:ext>
                  </a:extLst>
                </a:gridCol>
                <a:gridCol w="3365292">
                  <a:extLst>
                    <a:ext uri="{9D8B030D-6E8A-4147-A177-3AD203B41FA5}">
                      <a16:colId xmlns:a16="http://schemas.microsoft.com/office/drawing/2014/main" val="3071381890"/>
                    </a:ext>
                  </a:extLst>
                </a:gridCol>
                <a:gridCol w="4017364">
                  <a:extLst>
                    <a:ext uri="{9D8B030D-6E8A-4147-A177-3AD203B41FA5}">
                      <a16:colId xmlns:a16="http://schemas.microsoft.com/office/drawing/2014/main" val="713728754"/>
                    </a:ext>
                  </a:extLst>
                </a:gridCol>
              </a:tblGrid>
              <a:tr h="435848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Foundation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Practicing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7589179"/>
                  </a:ext>
                </a:extLst>
              </a:tr>
              <a:tr h="43584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Communication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6.7 credits/9    (2.2 courses/3)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0.7 credits/3 (0.2 courses/1)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55843558"/>
                  </a:ext>
                </a:extLst>
              </a:tr>
              <a:tr h="43584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Inquiry &amp; Analysis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4.5 credits/10  (1.5 courses/3)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1046673"/>
                  </a:ext>
                </a:extLst>
              </a:tr>
              <a:tr h="43584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Quantitative Literacy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0.4 credits/4    (0.1 courses/1)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0.6 credits/3 (0.2 courses/1)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895563"/>
                  </a:ext>
                </a:extLst>
              </a:tr>
              <a:tr h="43584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Diverse Perspectives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0.6 credits/3    (0.2 courses/1)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169396"/>
                  </a:ext>
                </a:extLst>
              </a:tr>
              <a:tr h="43584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Teamwork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0.2 credits/3    (0.1 courses/1)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N/A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2918781"/>
                  </a:ext>
                </a:extLst>
              </a:tr>
              <a:tr h="4358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Ethical Reasoning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N/A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94998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664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9000"/>
            <a:lum/>
          </a:blip>
          <a:srcRect/>
          <a:stretch>
            <a:fillRect r="-9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4840" y="2597527"/>
            <a:ext cx="112395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General education that’s more than the sum of its parts, 			that supports success within the discipline and in life, 		that produces skilled, multifaceted, </a:t>
            </a:r>
            <a:r>
              <a:rPr lang="en-US" sz="3200" u="sng" dirty="0">
                <a:solidFill>
                  <a:schemeClr val="bg1"/>
                </a:solidFill>
                <a:latin typeface="Garamond" panose="02020404030301010803" pitchFamily="18" charset="0"/>
              </a:rPr>
              <a:t>creative problem-solvers</a:t>
            </a: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</a:p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General education that is “uniquely Oregon Tech” – 				hands-on, applied, workforce-relevant</a:t>
            </a: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	(and recognizing our mix of students, including transfers) </a:t>
            </a:r>
          </a:p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1131570" y="1338868"/>
            <a:ext cx="9829799" cy="999745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endParaRPr lang="en-US" sz="4000" b="0" dirty="0">
              <a:solidFill>
                <a:srgbClr val="FDD24E"/>
              </a:solidFill>
              <a:latin typeface="Garamond" panose="02020404030301010803" pitchFamily="18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endParaRPr lang="en-US" sz="4000" b="0" dirty="0">
              <a:solidFill>
                <a:srgbClr val="FDD24E"/>
              </a:solidFill>
              <a:latin typeface="Garamond" panose="02020404030301010803" pitchFamily="18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en-US" sz="5400" b="0" dirty="0">
                <a:solidFill>
                  <a:srgbClr val="FDD24E"/>
                </a:solidFill>
                <a:latin typeface="Garamond" panose="02020404030301010803" pitchFamily="18" charset="0"/>
                <a:ea typeface="+mj-ea"/>
                <a:cs typeface="+mj-cs"/>
              </a:rPr>
              <a:t>Essential Studies:</a:t>
            </a:r>
            <a:br>
              <a:rPr lang="en-US" sz="4000" b="0" dirty="0">
                <a:solidFill>
                  <a:srgbClr val="FDD24E"/>
                </a:solidFill>
                <a:latin typeface="Garamond" panose="02020404030301010803" pitchFamily="18" charset="0"/>
                <a:ea typeface="+mj-ea"/>
                <a:cs typeface="+mj-cs"/>
              </a:rPr>
            </a:br>
            <a:r>
              <a:rPr lang="en-US" sz="4000" b="0" dirty="0">
                <a:solidFill>
                  <a:srgbClr val="FDD24E"/>
                </a:solidFill>
                <a:latin typeface="Garamond" panose="02020404030301010803" pitchFamily="18" charset="0"/>
                <a:ea typeface="+mj-ea"/>
                <a:cs typeface="+mj-cs"/>
              </a:rPr>
              <a:t>Defining the “Oregon Tech Experience”</a:t>
            </a:r>
          </a:p>
          <a:p>
            <a:pPr algn="ctr">
              <a:spcBef>
                <a:spcPct val="0"/>
              </a:spcBef>
            </a:pPr>
            <a:r>
              <a:rPr lang="en-US" sz="4000" b="0" dirty="0">
                <a:solidFill>
                  <a:srgbClr val="FDD24E"/>
                </a:solidFill>
                <a:latin typeface="Garamond" panose="02020404030301010803" pitchFamily="18" charset="0"/>
                <a:ea typeface="+mj-ea"/>
                <a:cs typeface="+mj-cs"/>
              </a:rPr>
              <a:t>Shaping Distinctive Graduates</a:t>
            </a:r>
          </a:p>
        </p:txBody>
      </p:sp>
    </p:spTree>
    <p:extLst>
      <p:ext uri="{BB962C8B-B14F-4D97-AF65-F5344CB8AC3E}">
        <p14:creationId xmlns:p14="http://schemas.microsoft.com/office/powerpoint/2010/main" val="2640955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9000"/>
            <a:lum/>
          </a:blip>
          <a:srcRect/>
          <a:stretch>
            <a:fillRect r="-9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359441" y="447434"/>
            <a:ext cx="11582400" cy="848747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b="0" dirty="0">
                <a:solidFill>
                  <a:srgbClr val="FDD24E"/>
                </a:solidFill>
                <a:latin typeface="Garamond" panose="02020404030301010803" pitchFamily="18" charset="0"/>
              </a:rPr>
              <a:t>Group B (“Low-Credit Transfers”)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891" y="1787299"/>
            <a:ext cx="11239500" cy="3539430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Where are losses in transition? </a:t>
            </a:r>
            <a:b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	(84 credits total; 3.1 credits/student from Group B)</a:t>
            </a:r>
          </a:p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Fractional Credit Loss (21 credits)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Carving up Hum block (14 credits)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Carving up SS block (41 credits)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Carving up other blocks (8 credits)</a:t>
            </a:r>
          </a:p>
        </p:txBody>
      </p:sp>
    </p:spTree>
    <p:extLst>
      <p:ext uri="{BB962C8B-B14F-4D97-AF65-F5344CB8AC3E}">
        <p14:creationId xmlns:p14="http://schemas.microsoft.com/office/powerpoint/2010/main" val="3835982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9000"/>
            <a:lum/>
          </a:blip>
          <a:srcRect/>
          <a:stretch>
            <a:fillRect r="-9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359441" y="447434"/>
            <a:ext cx="11582400" cy="848747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b="0" dirty="0">
                <a:solidFill>
                  <a:srgbClr val="FDD24E"/>
                </a:solidFill>
                <a:latin typeface="Garamond" panose="02020404030301010803" pitchFamily="18" charset="0"/>
                <a:ea typeface="+mj-ea"/>
                <a:cs typeface="+mj-cs"/>
              </a:rPr>
              <a:t>Takeaways from Group B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891" y="1418933"/>
            <a:ext cx="11239500" cy="5293757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Students are being generally strategic about CC courses; </a:t>
            </a:r>
            <a:b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   this group is the most representative of the breadth of our majors.</a:t>
            </a:r>
            <a:endParaRPr lang="en-US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We should consider:</a:t>
            </a: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- How to communicate transfer policies to CC students 			(more detailed transfer website and materials, esp. </a:t>
            </a:r>
            <a:b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		targeted for Wilsonville, Online, Seattle, </a:t>
            </a:r>
            <a:r>
              <a:rPr lang="en-US" sz="3200" dirty="0" err="1">
                <a:solidFill>
                  <a:schemeClr val="bg1"/>
                </a:solidFill>
                <a:latin typeface="Garamond" panose="02020404030301010803" pitchFamily="18" charset="0"/>
              </a:rPr>
              <a:t>Chemeketa</a:t>
            </a: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)</a:t>
            </a: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- Relationships with community college advisors/influencers:</a:t>
            </a: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	“Thinking about Oregon Tech? Consider these courses…”</a:t>
            </a: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	(should align with </a:t>
            </a:r>
            <a:r>
              <a:rPr lang="en-US" sz="3200" b="1" u="sng" dirty="0">
                <a:solidFill>
                  <a:schemeClr val="bg1"/>
                </a:solidFill>
                <a:latin typeface="Garamond" panose="02020404030301010803" pitchFamily="18" charset="0"/>
              </a:rPr>
              <a:t>Interstate Passport</a:t>
            </a: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)</a:t>
            </a: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- First-year “foundational curriculum” may be mandated by HB2998.</a:t>
            </a:r>
          </a:p>
        </p:txBody>
      </p:sp>
    </p:spTree>
    <p:extLst>
      <p:ext uri="{BB962C8B-B14F-4D97-AF65-F5344CB8AC3E}">
        <p14:creationId xmlns:p14="http://schemas.microsoft.com/office/powerpoint/2010/main" val="4577446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9000"/>
            <a:lum/>
          </a:blip>
          <a:srcRect/>
          <a:stretch>
            <a:fillRect r="-9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1235742" y="-147644"/>
            <a:ext cx="9829799" cy="1105588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b="0" dirty="0">
                <a:solidFill>
                  <a:srgbClr val="FDD24E"/>
                </a:solidFill>
                <a:latin typeface="Garamond" panose="02020404030301010803" pitchFamily="18" charset="0"/>
                <a:ea typeface="+mj-ea"/>
                <a:cs typeface="+mj-cs"/>
              </a:rPr>
              <a:t>Group C (“High-Credit Transfers”)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891" y="1235756"/>
            <a:ext cx="11239500" cy="6740307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  <a:latin typeface="Garamond" panose="02020404030301010803" pitchFamily="18" charset="0"/>
              </a:rPr>
              <a:t>Locations/Modes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Klamath (13)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Wilsonville (10)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Online (6)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Garamond" panose="02020404030301010803" pitchFamily="18" charset="0"/>
              </a:rPr>
              <a:t>Chemeketa</a:t>
            </a: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 (1)</a:t>
            </a:r>
            <a:endParaRPr lang="en-US" sz="1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1200" u="sng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2400" b="1" u="sng" dirty="0">
                <a:solidFill>
                  <a:schemeClr val="bg1"/>
                </a:solidFill>
                <a:latin typeface="Garamond" panose="02020404030301010803" pitchFamily="18" charset="0"/>
              </a:rPr>
              <a:t>Common Majors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Mechanical Engineering (5)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Radiologic Science (3)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Medical Laboratory Science (3)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Applied Psychology (3)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Technology &amp; Management B.A.S. (2)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Dental Hygiene (2)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Health Informatics (2)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Respiratory Care (2)</a:t>
            </a:r>
          </a:p>
          <a:p>
            <a:endParaRPr lang="en-US" sz="24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2400" b="1" u="sng" dirty="0">
                <a:solidFill>
                  <a:schemeClr val="bg1"/>
                </a:solidFill>
                <a:latin typeface="Garamond" panose="02020404030301010803" pitchFamily="18" charset="0"/>
              </a:rPr>
              <a:t>Common Transfer Institutions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Oregon State U (6)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Portland CC (5)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Lane CC (4)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Klamath CC (4)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Portland State U (3)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Mt Hood CC (3)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Clackamas CC (3)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Garamond" panose="02020404030301010803" pitchFamily="18" charset="0"/>
              </a:rPr>
              <a:t>Chemeketa</a:t>
            </a: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 CC (3)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Western Oregon U (2)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Treasure Valley CC (2)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Rogue CC (2)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Columbia Gorge CC (2)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Central Oregon CC (2)</a:t>
            </a:r>
          </a:p>
          <a:p>
            <a:endParaRPr lang="en-US" sz="2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4387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9000"/>
            <a:lum/>
          </a:blip>
          <a:srcRect/>
          <a:stretch>
            <a:fillRect r="-9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359441" y="447434"/>
            <a:ext cx="11582400" cy="848747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b="0" dirty="0">
                <a:solidFill>
                  <a:srgbClr val="FDD24E"/>
                </a:solidFill>
                <a:latin typeface="Garamond" panose="02020404030301010803" pitchFamily="18" charset="0"/>
              </a:rPr>
              <a:t>Group C (“High-Credit Transfers”)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891" y="1787299"/>
            <a:ext cx="11239500" cy="304698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Average student brings in 146.9 credits. </a:t>
            </a:r>
          </a:p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Under old general education model, 67.6 (46.0%) applied:</a:t>
            </a:r>
            <a:b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242218"/>
              </p:ext>
            </p:extLst>
          </p:nvPr>
        </p:nvGraphicFramePr>
        <p:xfrm>
          <a:off x="940010" y="3497929"/>
          <a:ext cx="8091564" cy="2164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6744">
                  <a:extLst>
                    <a:ext uri="{9D8B030D-6E8A-4147-A177-3AD203B41FA5}">
                      <a16:colId xmlns:a16="http://schemas.microsoft.com/office/drawing/2014/main" val="3848044252"/>
                    </a:ext>
                  </a:extLst>
                </a:gridCol>
                <a:gridCol w="4084820">
                  <a:extLst>
                    <a:ext uri="{9D8B030D-6E8A-4147-A177-3AD203B41FA5}">
                      <a16:colId xmlns:a16="http://schemas.microsoft.com/office/drawing/2014/main" val="71372875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Humanities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6.1 credits/9       (2.0 courses/3)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8758917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Communication (Lower-Division)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6.9 credits/9       (0.8 courses/3)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104667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Communication (Upper-Division)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2.7 credits/9       (0.9 courses/3)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89556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Social Sciences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8.4 credits/12     (2.8 courses/4)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16939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Math/Science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12.4+ credits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22918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2969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9000"/>
            <a:lum/>
          </a:blip>
          <a:srcRect/>
          <a:stretch>
            <a:fillRect r="-9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359441" y="447434"/>
            <a:ext cx="11582400" cy="848747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b="0" dirty="0">
                <a:solidFill>
                  <a:srgbClr val="FDD24E"/>
                </a:solidFill>
                <a:latin typeface="Garamond" panose="02020404030301010803" pitchFamily="18" charset="0"/>
              </a:rPr>
              <a:t>Group C (“High-Credit Transfers”)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891" y="1787299"/>
            <a:ext cx="11239500" cy="304698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Average student brings in 146.9 credits. </a:t>
            </a:r>
          </a:p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Under Essential Studies, 60.2 (41.0%) applied:</a:t>
            </a:r>
            <a:b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140765"/>
              </p:ext>
            </p:extLst>
          </p:nvPr>
        </p:nvGraphicFramePr>
        <p:xfrm>
          <a:off x="1070637" y="3410862"/>
          <a:ext cx="10426819" cy="30509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6845">
                  <a:extLst>
                    <a:ext uri="{9D8B030D-6E8A-4147-A177-3AD203B41FA5}">
                      <a16:colId xmlns:a16="http://schemas.microsoft.com/office/drawing/2014/main" val="3848044252"/>
                    </a:ext>
                  </a:extLst>
                </a:gridCol>
                <a:gridCol w="3342807">
                  <a:extLst>
                    <a:ext uri="{9D8B030D-6E8A-4147-A177-3AD203B41FA5}">
                      <a16:colId xmlns:a16="http://schemas.microsoft.com/office/drawing/2014/main" val="3071381890"/>
                    </a:ext>
                  </a:extLst>
                </a:gridCol>
                <a:gridCol w="4317167">
                  <a:extLst>
                    <a:ext uri="{9D8B030D-6E8A-4147-A177-3AD203B41FA5}">
                      <a16:colId xmlns:a16="http://schemas.microsoft.com/office/drawing/2014/main" val="713728754"/>
                    </a:ext>
                  </a:extLst>
                </a:gridCol>
              </a:tblGrid>
              <a:tr h="435848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Foundation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Practicing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7589179"/>
                  </a:ext>
                </a:extLst>
              </a:tr>
              <a:tr h="43584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Communication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6.9 credits/9     (0.8 courses/3)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1.5 credits/3      (0.5 courses/1)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55843558"/>
                  </a:ext>
                </a:extLst>
              </a:tr>
              <a:tr h="43584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Inquiry &amp; Analysis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7.3 credits/10   (2.2 courses/3)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0.8 credits/6      (0.3 courses/2)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1046673"/>
                  </a:ext>
                </a:extLst>
              </a:tr>
              <a:tr h="43584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Quantitative Literacy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1.3 credits/4     (0.3 courses/1)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1.3 credits/3      (0.4 courses/1)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895563"/>
                  </a:ext>
                </a:extLst>
              </a:tr>
              <a:tr h="43584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Diverse Perspectives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1.8 credits/3     (0.6 courses/1)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169396"/>
                  </a:ext>
                </a:extLst>
              </a:tr>
              <a:tr h="43584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Teamwork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0.6 credits/3     (0.2 courses/1)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N/A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2918781"/>
                  </a:ext>
                </a:extLst>
              </a:tr>
              <a:tr h="4358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Ethical Reasoning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N/A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94998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8087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9000"/>
            <a:lum/>
          </a:blip>
          <a:srcRect/>
          <a:stretch>
            <a:fillRect r="-9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359441" y="447434"/>
            <a:ext cx="11582400" cy="848747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b="0" dirty="0">
                <a:solidFill>
                  <a:srgbClr val="FDD24E"/>
                </a:solidFill>
                <a:latin typeface="Garamond" panose="02020404030301010803" pitchFamily="18" charset="0"/>
                <a:ea typeface="+mj-ea"/>
                <a:cs typeface="+mj-cs"/>
              </a:rPr>
              <a:t>Group C (“Direct from HS,” N=157)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891" y="1787299"/>
            <a:ext cx="11239500" cy="5262979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Where are losses in transition? </a:t>
            </a:r>
            <a:b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	(251 credits loss, 	7.4 credits/student net loss from Group C)</a:t>
            </a:r>
            <a:br>
              <a:rPr lang="en-US" sz="16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endParaRPr lang="en-US" sz="16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Fractional Credit Loss (58 credits)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Carving up Hum block (69 credits)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Carving up SS block (93 credits)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Carving up other blocks (24 credits)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2</a:t>
            </a:r>
            <a:r>
              <a:rPr lang="en-US" sz="3200" baseline="30000" dirty="0">
                <a:solidFill>
                  <a:schemeClr val="bg1"/>
                </a:solidFill>
                <a:latin typeface="Garamond" panose="02020404030301010803" pitchFamily="18" charset="0"/>
              </a:rPr>
              <a:t>nd</a:t>
            </a: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Year Language (7 credits)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However: also</a:t>
            </a:r>
            <a:r>
              <a:rPr lang="en-US" sz="3200" b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n-US" sz="3200" b="1" u="sng" dirty="0">
                <a:solidFill>
                  <a:schemeClr val="bg1"/>
                </a:solidFill>
                <a:latin typeface="Garamond" panose="02020404030301010803" pitchFamily="18" charset="0"/>
              </a:rPr>
              <a:t>gain</a:t>
            </a:r>
            <a:r>
              <a:rPr lang="en-US" sz="3200" b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of 37 credits – mainly from DP and QL slots.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8774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9000"/>
            <a:lum/>
          </a:blip>
          <a:srcRect/>
          <a:stretch>
            <a:fillRect r="-9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359441" y="447434"/>
            <a:ext cx="11582400" cy="848747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b="0" dirty="0">
                <a:solidFill>
                  <a:srgbClr val="FDD24E"/>
                </a:solidFill>
                <a:latin typeface="Garamond" panose="02020404030301010803" pitchFamily="18" charset="0"/>
                <a:ea typeface="+mj-ea"/>
                <a:cs typeface="+mj-cs"/>
              </a:rPr>
              <a:t>Takeaways from Group C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891" y="1658963"/>
            <a:ext cx="11239500" cy="4862870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Degree of deliberate course selection here varies </a:t>
            </a:r>
            <a:r>
              <a:rPr lang="en-US" sz="3200" u="sng" dirty="0">
                <a:solidFill>
                  <a:schemeClr val="bg1"/>
                </a:solidFill>
                <a:latin typeface="Garamond" panose="02020404030301010803" pitchFamily="18" charset="0"/>
              </a:rPr>
              <a:t>widely</a:t>
            </a: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. </a:t>
            </a:r>
            <a:b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	(e.g. lots of old credits, lots of discipline switches)</a:t>
            </a:r>
            <a:endParaRPr lang="en-US" sz="10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10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We should consider: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What can we recognize from an Associate’s Degree? </a:t>
            </a:r>
            <a:b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	(both an AAOT and a “regular” AS).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Neighboring states’ “transfer blocks” (CA, WA, HI) 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Year-long sequences (Essential Practice?)</a:t>
            </a:r>
          </a:p>
          <a:p>
            <a:endParaRPr lang="en-US" sz="1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Not included in this group, but: policy for post-bacs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	(currently, gen </a:t>
            </a:r>
            <a:r>
              <a:rPr lang="en-US" sz="3200" dirty="0" err="1">
                <a:solidFill>
                  <a:schemeClr val="bg1"/>
                </a:solidFill>
                <a:latin typeface="Garamond" panose="02020404030301010803" pitchFamily="18" charset="0"/>
              </a:rPr>
              <a:t>ed</a:t>
            </a: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not prescribed by program is waived)</a:t>
            </a:r>
          </a:p>
        </p:txBody>
      </p:sp>
    </p:spTree>
    <p:extLst>
      <p:ext uri="{BB962C8B-B14F-4D97-AF65-F5344CB8AC3E}">
        <p14:creationId xmlns:p14="http://schemas.microsoft.com/office/powerpoint/2010/main" val="26125823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9000"/>
            <a:lum/>
          </a:blip>
          <a:srcRect/>
          <a:stretch>
            <a:fillRect r="-9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359441" y="447434"/>
            <a:ext cx="11582400" cy="848747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b="0" dirty="0">
                <a:solidFill>
                  <a:srgbClr val="FDD24E"/>
                </a:solidFill>
                <a:latin typeface="Garamond" panose="02020404030301010803" pitchFamily="18" charset="0"/>
                <a:ea typeface="+mj-ea"/>
                <a:cs typeface="+mj-cs"/>
              </a:rPr>
              <a:t>Impact by Individual Student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46C1E2C-97E4-49B2-A663-0275BFD7EF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7561240"/>
              </p:ext>
            </p:extLst>
          </p:nvPr>
        </p:nvGraphicFramePr>
        <p:xfrm>
          <a:off x="810228" y="1435261"/>
          <a:ext cx="10833904" cy="5185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CA13FEE9-A691-4D27-A99F-96F640FF1DB0}"/>
              </a:ext>
            </a:extLst>
          </p:cNvPr>
          <p:cNvSpPr/>
          <p:nvPr/>
        </p:nvSpPr>
        <p:spPr>
          <a:xfrm>
            <a:off x="8282066" y="3837482"/>
            <a:ext cx="3530183" cy="65956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32CC7641-0929-4422-8888-31D1CEE96360}"/>
              </a:ext>
            </a:extLst>
          </p:cNvPr>
          <p:cNvSpPr/>
          <p:nvPr/>
        </p:nvSpPr>
        <p:spPr>
          <a:xfrm>
            <a:off x="9166485" y="2852300"/>
            <a:ext cx="382250" cy="985182"/>
          </a:xfrm>
          <a:prstGeom prst="downArrow">
            <a:avLst>
              <a:gd name="adj1" fmla="val 2709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03E491-06AA-4507-9454-DEABE3CFC7EF}"/>
              </a:ext>
            </a:extLst>
          </p:cNvPr>
          <p:cNvSpPr txBox="1"/>
          <p:nvPr/>
        </p:nvSpPr>
        <p:spPr>
          <a:xfrm>
            <a:off x="8342651" y="1971404"/>
            <a:ext cx="2762250" cy="1477328"/>
          </a:xfrm>
          <a:prstGeom prst="rect">
            <a:avLst/>
          </a:prstGeom>
          <a:solidFill>
            <a:schemeClr val="accent1">
              <a:alpha val="9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BCOM, BSPY – Programs with general elective blocks larger than most (already fully filled for these high-credit transfers).</a:t>
            </a:r>
          </a:p>
        </p:txBody>
      </p:sp>
    </p:spTree>
    <p:extLst>
      <p:ext uri="{BB962C8B-B14F-4D97-AF65-F5344CB8AC3E}">
        <p14:creationId xmlns:p14="http://schemas.microsoft.com/office/powerpoint/2010/main" val="41063588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9000"/>
            <a:lum/>
          </a:blip>
          <a:srcRect/>
          <a:stretch>
            <a:fillRect r="-9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359441" y="447434"/>
            <a:ext cx="11582400" cy="848747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b="0" dirty="0">
                <a:solidFill>
                  <a:srgbClr val="FDD24E"/>
                </a:solidFill>
                <a:latin typeface="Garamond" panose="02020404030301010803" pitchFamily="18" charset="0"/>
                <a:ea typeface="+mj-ea"/>
                <a:cs typeface="+mj-cs"/>
              </a:rPr>
              <a:t>Additional Opportunities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891" y="1284059"/>
            <a:ext cx="11239500" cy="501675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Curriculum drafts are not yet optimized.</a:t>
            </a: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Opportunities to move from prescribing a particular course, 			now that we have lists aligned with outcomes. Particularly: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- </a:t>
            </a:r>
            <a:r>
              <a:rPr lang="en-US" sz="3200" dirty="0" err="1">
                <a:solidFill>
                  <a:schemeClr val="bg1"/>
                </a:solidFill>
                <a:latin typeface="Garamond" panose="02020404030301010803" pitchFamily="18" charset="0"/>
              </a:rPr>
              <a:t>Comm</a:t>
            </a: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– Essential Practice (moving away from just WRI227?)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- Diverse Perspectives (moving away from just Psych?)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- QL-Practice (multiple ways to get econ/finance)</a:t>
            </a:r>
          </a:p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Degree audits/transfer database:</a:t>
            </a: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- Many questions about how catalog is applied in </a:t>
            </a:r>
            <a:r>
              <a:rPr lang="en-US" sz="3200" dirty="0" err="1">
                <a:solidFill>
                  <a:schemeClr val="bg1"/>
                </a:solidFill>
                <a:latin typeface="Garamond" panose="02020404030301010803" pitchFamily="18" charset="0"/>
              </a:rPr>
              <a:t>DegreeWorks</a:t>
            </a:r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- Prefix-based transfer categories miss some, and miscount others.</a:t>
            </a:r>
          </a:p>
        </p:txBody>
      </p:sp>
    </p:spTree>
    <p:extLst>
      <p:ext uri="{BB962C8B-B14F-4D97-AF65-F5344CB8AC3E}">
        <p14:creationId xmlns:p14="http://schemas.microsoft.com/office/powerpoint/2010/main" val="38101662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9000"/>
            <a:lum/>
          </a:blip>
          <a:srcRect/>
          <a:stretch>
            <a:fillRect r="-9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359441" y="447434"/>
            <a:ext cx="11582400" cy="848747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b="0" dirty="0">
                <a:solidFill>
                  <a:srgbClr val="FDD24E"/>
                </a:solidFill>
                <a:latin typeface="Garamond" panose="02020404030301010803" pitchFamily="18" charset="0"/>
                <a:ea typeface="+mj-ea"/>
                <a:cs typeface="+mj-cs"/>
              </a:rPr>
              <a:t>Additional Opportunities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891" y="1284059"/>
            <a:ext cx="11239500" cy="584775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0891" y="1640675"/>
            <a:ext cx="11239500" cy="3539430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Transfer advising:</a:t>
            </a: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 - Consistently reviewing transcripts with advocacy lens. </a:t>
            </a: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	(advising resources and support for each location/mode?)</a:t>
            </a: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 - Giving students tools to self-advocate and take responsibility			(which also educates about outcomes and empowers students!)</a:t>
            </a: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- Mandating student figure out transfer applicability sooner			(first two terms in program?), rather than just before grad date.</a:t>
            </a:r>
          </a:p>
        </p:txBody>
      </p:sp>
    </p:spTree>
    <p:extLst>
      <p:ext uri="{BB962C8B-B14F-4D97-AF65-F5344CB8AC3E}">
        <p14:creationId xmlns:p14="http://schemas.microsoft.com/office/powerpoint/2010/main" val="886186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9000"/>
            <a:lum/>
          </a:blip>
          <a:srcRect/>
          <a:stretch>
            <a:fillRect r="-9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0891" y="1706274"/>
            <a:ext cx="112395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chemeClr val="bg1"/>
                </a:solidFill>
                <a:latin typeface="Garamond" panose="02020404030301010803" pitchFamily="18" charset="0"/>
              </a:rPr>
              <a:t>Any</a:t>
            </a: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changes to any general education will have transfer impacts:</a:t>
            </a: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- Negative: extra credits/cost/time to degree</a:t>
            </a: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- Positive: enhanced educational experience (knowledge and skills), </a:t>
            </a:r>
            <a:b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        greater student success and workforce readiness,</a:t>
            </a:r>
            <a:b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	distinctive and marketable curriculum elements.</a:t>
            </a: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(This tension and tradeoff </a:t>
            </a:r>
            <a:r>
              <a:rPr lang="en-US" sz="3200" b="1" u="sng" dirty="0">
                <a:solidFill>
                  <a:schemeClr val="bg1"/>
                </a:solidFill>
                <a:latin typeface="Garamond" panose="02020404030301010803" pitchFamily="18" charset="0"/>
              </a:rPr>
              <a:t>already exists</a:t>
            </a: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between programs, too.)</a:t>
            </a:r>
          </a:p>
          <a:p>
            <a:endParaRPr lang="en-US" sz="16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Impacts should be identified, justified, and minimized – 		iterative testing and refinement of Essential Studies.</a:t>
            </a:r>
            <a:endParaRPr lang="en-US" sz="14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14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Transfer was </a:t>
            </a:r>
            <a:r>
              <a:rPr lang="en-US" sz="3200" b="1" u="sng" dirty="0">
                <a:solidFill>
                  <a:schemeClr val="bg1"/>
                </a:solidFill>
                <a:latin typeface="Garamond" panose="02020404030301010803" pitchFamily="18" charset="0"/>
              </a:rPr>
              <a:t>in mind </a:t>
            </a: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from the beginning.</a:t>
            </a:r>
          </a:p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1235742" y="505491"/>
            <a:ext cx="9829799" cy="848747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b="0" dirty="0">
                <a:solidFill>
                  <a:srgbClr val="FDD24E"/>
                </a:solidFill>
                <a:latin typeface="Garamond" panose="02020404030301010803" pitchFamily="18" charset="0"/>
                <a:ea typeface="+mj-ea"/>
                <a:cs typeface="+mj-cs"/>
              </a:rPr>
              <a:t>Transfer Impacts</a:t>
            </a:r>
          </a:p>
        </p:txBody>
      </p:sp>
    </p:spTree>
    <p:extLst>
      <p:ext uri="{BB962C8B-B14F-4D97-AF65-F5344CB8AC3E}">
        <p14:creationId xmlns:p14="http://schemas.microsoft.com/office/powerpoint/2010/main" val="22385571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9000"/>
            <a:lum/>
          </a:blip>
          <a:srcRect/>
          <a:stretch>
            <a:fillRect r="-9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359441" y="387474"/>
            <a:ext cx="11582400" cy="706809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b="0" dirty="0">
                <a:solidFill>
                  <a:srgbClr val="FDD24E"/>
                </a:solidFill>
                <a:latin typeface="Garamond" panose="02020404030301010803" pitchFamily="18" charset="0"/>
                <a:ea typeface="+mj-ea"/>
                <a:cs typeface="+mj-cs"/>
              </a:rPr>
              <a:t>Conclusion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891" y="1284059"/>
            <a:ext cx="11239500" cy="584775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0891" y="1094283"/>
            <a:ext cx="11239500" cy="664797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401638" indent="-401638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Essential Studies Model does what it set out to do – make general education more deliberate, focused, and aligned with outcomes. Where it has impacts, we can understand why, 				and those impacts </a:t>
            </a:r>
            <a:r>
              <a:rPr lang="en-US" sz="3200" u="sng" dirty="0">
                <a:solidFill>
                  <a:schemeClr val="bg1"/>
                </a:solidFill>
                <a:latin typeface="Garamond" panose="02020404030301010803" pitchFamily="18" charset="0"/>
              </a:rPr>
              <a:t>support student success</a:t>
            </a: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  <a:b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endParaRPr lang="en-US" sz="10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Still a number of opportunities:</a:t>
            </a: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	- GEAC/ESLO policy questions:								(languages, sequences, Associates, Post-Bacs)</a:t>
            </a: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		broad lens for applicability of courses, esp. in foundation.</a:t>
            </a: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	- Curriculum maps (justify why a particular course)</a:t>
            </a: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	- Degree audits/transfer database (updated in transition)</a:t>
            </a: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	- Communication with prospective students and CCs.</a:t>
            </a:r>
          </a:p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0441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9000"/>
            <a:lum/>
          </a:blip>
          <a:srcRect/>
          <a:stretch>
            <a:fillRect r="-9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359441" y="447434"/>
            <a:ext cx="11582400" cy="848747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b="0" dirty="0">
                <a:solidFill>
                  <a:srgbClr val="FDD24E"/>
                </a:solidFill>
                <a:latin typeface="Garamond" panose="02020404030301010803" pitchFamily="18" charset="0"/>
                <a:ea typeface="+mj-ea"/>
                <a:cs typeface="+mj-cs"/>
              </a:rPr>
              <a:t>Some Next Steps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891" y="1284059"/>
            <a:ext cx="11239500" cy="584775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0891" y="1439507"/>
            <a:ext cx="11239500" cy="5509200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401638" indent="-401638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- Are there other questions we can/should answer with this data?</a:t>
            </a:r>
            <a:b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	(This is a rich and interesting data set!)</a:t>
            </a:r>
          </a:p>
          <a:p>
            <a:pPr marL="401638" indent="-401638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- Policy for GEAC and ESLO committees to consider.</a:t>
            </a:r>
          </a:p>
          <a:p>
            <a:pPr marL="401638" indent="-401638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- Move to second draft of curriculum maps 			(conversations beginning over summer).</a:t>
            </a:r>
          </a:p>
          <a:p>
            <a:pPr marL="401638" indent="-401638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- Follow-up discussions on technical implementation 		(</a:t>
            </a:r>
            <a:r>
              <a:rPr lang="en-US" sz="3200" dirty="0" err="1">
                <a:solidFill>
                  <a:schemeClr val="bg1"/>
                </a:solidFill>
                <a:latin typeface="Garamond" panose="02020404030301010803" pitchFamily="18" charset="0"/>
              </a:rPr>
              <a:t>DegreeWorks</a:t>
            </a: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and transfer database) with registrar.</a:t>
            </a:r>
          </a:p>
          <a:p>
            <a:pPr marL="401638" indent="-401638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- Plan alignment with SEM and OAA activities for 				CC-relationship building (great alignment with HB2998!)</a:t>
            </a:r>
          </a:p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075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25816" t="19279" r="30220" b="35676"/>
          <a:stretch/>
        </p:blipFill>
        <p:spPr>
          <a:xfrm>
            <a:off x="1647996" y="365125"/>
            <a:ext cx="8699157" cy="59420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9224" y="6307174"/>
            <a:ext cx="5860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aramond" panose="02020404030301010803" pitchFamily="18" charset="0"/>
              </a:rPr>
              <a:t>Fall 2013 GERTF Faculty Forum survey results</a:t>
            </a:r>
          </a:p>
        </p:txBody>
      </p:sp>
    </p:spTree>
    <p:extLst>
      <p:ext uri="{BB962C8B-B14F-4D97-AF65-F5344CB8AC3E}">
        <p14:creationId xmlns:p14="http://schemas.microsoft.com/office/powerpoint/2010/main" val="289939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9224" y="6307174"/>
            <a:ext cx="5860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aramond" panose="02020404030301010803" pitchFamily="18" charset="0"/>
              </a:rPr>
              <a:t>Fall 2013 GERTF Faculty Forum survey results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425" y="38119"/>
            <a:ext cx="9258300" cy="621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097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25936" t="25946" r="30941" b="30631"/>
          <a:stretch/>
        </p:blipFill>
        <p:spPr>
          <a:xfrm>
            <a:off x="1208861" y="263482"/>
            <a:ext cx="9368523" cy="628917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9224" y="6307174"/>
            <a:ext cx="5860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aramond" panose="02020404030301010803" pitchFamily="18" charset="0"/>
              </a:rPr>
              <a:t>Fall 2013 GERTF Faculty Forum survey results</a:t>
            </a:r>
          </a:p>
        </p:txBody>
      </p:sp>
    </p:spTree>
    <p:extLst>
      <p:ext uri="{BB962C8B-B14F-4D97-AF65-F5344CB8AC3E}">
        <p14:creationId xmlns:p14="http://schemas.microsoft.com/office/powerpoint/2010/main" val="959294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9000"/>
            <a:lum/>
          </a:blip>
          <a:srcRect/>
          <a:stretch>
            <a:fillRect r="-9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1235742" y="505491"/>
            <a:ext cx="9829799" cy="848747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b="0" dirty="0">
                <a:solidFill>
                  <a:srgbClr val="FDD24E"/>
                </a:solidFill>
                <a:latin typeface="Garamond" panose="02020404030301010803" pitchFamily="18" charset="0"/>
                <a:ea typeface="+mj-ea"/>
                <a:cs typeface="+mj-cs"/>
              </a:rPr>
              <a:t>Prior General Education Model</a:t>
            </a:r>
          </a:p>
        </p:txBody>
      </p:sp>
      <p:pic>
        <p:nvPicPr>
          <p:cNvPr id="1028" name="Picture 4" descr="Image result for oit logo owl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0" r="20623" b="27080"/>
          <a:stretch/>
        </p:blipFill>
        <p:spPr bwMode="auto">
          <a:xfrm>
            <a:off x="464699" y="4916769"/>
            <a:ext cx="641432" cy="84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oit logo owl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0" r="20623" b="27080"/>
          <a:stretch/>
        </p:blipFill>
        <p:spPr bwMode="auto">
          <a:xfrm>
            <a:off x="1203491" y="4916769"/>
            <a:ext cx="641432" cy="84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Image result for oit logo owl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0" r="20623" b="27080"/>
          <a:stretch/>
        </p:blipFill>
        <p:spPr bwMode="auto">
          <a:xfrm>
            <a:off x="1940351" y="4916768"/>
            <a:ext cx="641432" cy="84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AutoShape 2" descr="Image result for oit logo owl"/>
          <p:cNvSpPr>
            <a:spLocks noChangeAspect="1" noChangeArrowheads="1"/>
          </p:cNvSpPr>
          <p:nvPr/>
        </p:nvSpPr>
        <p:spPr bwMode="auto">
          <a:xfrm>
            <a:off x="10848220" y="4176006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" name="Picture 4" descr="Image result for oit logo owl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0" r="20623" b="27080"/>
          <a:stretch/>
        </p:blipFill>
        <p:spPr bwMode="auto">
          <a:xfrm>
            <a:off x="3160560" y="4892889"/>
            <a:ext cx="641432" cy="84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Image result for oit logo owl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0" r="20623" b="27080"/>
          <a:stretch/>
        </p:blipFill>
        <p:spPr bwMode="auto">
          <a:xfrm>
            <a:off x="3906847" y="4892889"/>
            <a:ext cx="641432" cy="84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Image result for oit logo owl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0" r="20623" b="27080"/>
          <a:stretch/>
        </p:blipFill>
        <p:spPr bwMode="auto">
          <a:xfrm>
            <a:off x="4643707" y="4892888"/>
            <a:ext cx="641432" cy="84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Image result for oit logo owl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0" r="20623" b="27080"/>
          <a:stretch/>
        </p:blipFill>
        <p:spPr bwMode="auto">
          <a:xfrm>
            <a:off x="3167078" y="3916872"/>
            <a:ext cx="641432" cy="84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Image result for oit logo owl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0" r="20623" b="27080"/>
          <a:stretch/>
        </p:blipFill>
        <p:spPr bwMode="auto">
          <a:xfrm>
            <a:off x="3890505" y="3916872"/>
            <a:ext cx="641432" cy="84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Image result for oit logo owl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0" r="20623" b="27080"/>
          <a:stretch/>
        </p:blipFill>
        <p:spPr bwMode="auto">
          <a:xfrm>
            <a:off x="4627365" y="3916871"/>
            <a:ext cx="641432" cy="84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Image result for oit logo owl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0" r="20623" b="27080"/>
          <a:stretch/>
        </p:blipFill>
        <p:spPr bwMode="auto">
          <a:xfrm>
            <a:off x="5735853" y="4892888"/>
            <a:ext cx="641432" cy="84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Image result for oit logo owl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0" r="20623" b="27080"/>
          <a:stretch/>
        </p:blipFill>
        <p:spPr bwMode="auto">
          <a:xfrm>
            <a:off x="6474645" y="4892888"/>
            <a:ext cx="641432" cy="84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Image result for oit logo owl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0" r="20623" b="27080"/>
          <a:stretch/>
        </p:blipFill>
        <p:spPr bwMode="auto">
          <a:xfrm>
            <a:off x="7211505" y="4892887"/>
            <a:ext cx="641432" cy="84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Image result for oit logo owl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0" r="20623" b="27080"/>
          <a:stretch/>
        </p:blipFill>
        <p:spPr bwMode="auto">
          <a:xfrm>
            <a:off x="7957792" y="4892886"/>
            <a:ext cx="641432" cy="84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Image result for oit logo owl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0" r="20623" b="27080"/>
          <a:stretch/>
        </p:blipFill>
        <p:spPr bwMode="auto">
          <a:xfrm>
            <a:off x="9051096" y="4892886"/>
            <a:ext cx="641432" cy="84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Image result for oit logo owl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0" r="20623" b="27080"/>
          <a:stretch/>
        </p:blipFill>
        <p:spPr bwMode="auto">
          <a:xfrm>
            <a:off x="9789888" y="4892886"/>
            <a:ext cx="641432" cy="84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Image result for oit logo owl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0" r="20623" b="27080"/>
          <a:stretch/>
        </p:blipFill>
        <p:spPr bwMode="auto">
          <a:xfrm>
            <a:off x="10526748" y="4892885"/>
            <a:ext cx="641432" cy="84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Image result for oit logo owl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0" r="20623" b="27080"/>
          <a:stretch/>
        </p:blipFill>
        <p:spPr bwMode="auto">
          <a:xfrm>
            <a:off x="11273035" y="4892884"/>
            <a:ext cx="641432" cy="84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6471" y="5763713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Humanities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609204" y="5763713"/>
            <a:ext cx="3126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Communication*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*WRI111, 122, SPE111, 321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1583" y="5763713"/>
            <a:ext cx="2837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Math/Science**</a:t>
            </a:r>
            <a:b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**1 lab science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056485" y="5739829"/>
            <a:ext cx="28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Social Sciences</a:t>
            </a:r>
          </a:p>
        </p:txBody>
      </p:sp>
      <p:pic>
        <p:nvPicPr>
          <p:cNvPr id="45" name="Picture 4" descr="Image result for oit logo owl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0" r="20623" b="27080"/>
          <a:stretch/>
        </p:blipFill>
        <p:spPr bwMode="auto">
          <a:xfrm>
            <a:off x="6540018" y="2415209"/>
            <a:ext cx="641432" cy="84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Image result for oit logo owl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0" r="20623" b="27080"/>
          <a:stretch/>
        </p:blipFill>
        <p:spPr bwMode="auto">
          <a:xfrm>
            <a:off x="7278810" y="2415209"/>
            <a:ext cx="641432" cy="84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Image result for oit logo owl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0" r="20623" b="27080"/>
          <a:stretch/>
        </p:blipFill>
        <p:spPr bwMode="auto">
          <a:xfrm>
            <a:off x="8015670" y="2415208"/>
            <a:ext cx="641432" cy="84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Image result for oit logo owl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0" r="20623" b="27080"/>
          <a:stretch/>
        </p:blipFill>
        <p:spPr bwMode="auto">
          <a:xfrm>
            <a:off x="8761957" y="2415207"/>
            <a:ext cx="641432" cy="84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Image result for oit logo owl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0" r="20623" b="27080"/>
          <a:stretch/>
        </p:blipFill>
        <p:spPr bwMode="auto">
          <a:xfrm>
            <a:off x="9508244" y="2415208"/>
            <a:ext cx="641432" cy="84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Image result for oit logo owl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0" r="20623" b="27080"/>
          <a:stretch/>
        </p:blipFill>
        <p:spPr bwMode="auto">
          <a:xfrm>
            <a:off x="10254531" y="2415207"/>
            <a:ext cx="641432" cy="84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TextBox 50"/>
          <p:cNvSpPr txBox="1"/>
          <p:nvPr/>
        </p:nvSpPr>
        <p:spPr>
          <a:xfrm>
            <a:off x="6540018" y="3284716"/>
            <a:ext cx="4355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36 M/S or 45 M/S/SS</a:t>
            </a:r>
            <a:b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(typically integrated with major requirements)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64699" y="1554407"/>
            <a:ext cx="60091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Pros: unusually large buckets makes transfer easy</a:t>
            </a:r>
            <a:b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Cons: poor alignment with student outcomes </a:t>
            </a:r>
            <a:b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   (which are also workforce/employer needs)    </a:t>
            </a:r>
            <a:b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   minimal vertical development,</a:t>
            </a:r>
            <a:b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   little integration with discipline.</a:t>
            </a:r>
          </a:p>
        </p:txBody>
      </p:sp>
    </p:spTree>
    <p:extLst>
      <p:ext uri="{BB962C8B-B14F-4D97-AF65-F5344CB8AC3E}">
        <p14:creationId xmlns:p14="http://schemas.microsoft.com/office/powerpoint/2010/main" val="1604903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9000"/>
            <a:lum/>
          </a:blip>
          <a:srcRect/>
          <a:stretch>
            <a:fillRect r="-9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329784" y="160719"/>
            <a:ext cx="5713267" cy="848747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b="0" dirty="0">
                <a:solidFill>
                  <a:srgbClr val="FDD24E"/>
                </a:solidFill>
                <a:latin typeface="Garamond" panose="02020404030301010803" pitchFamily="18" charset="0"/>
                <a:ea typeface="+mj-ea"/>
                <a:cs typeface="+mj-cs"/>
              </a:rPr>
              <a:t>Essential Studies 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3607" y="5889729"/>
            <a:ext cx="2433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Communication*</a:t>
            </a:r>
            <a:b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*WRI121, 122, SPE111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140440" y="5889819"/>
            <a:ext cx="2488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Inquiry &amp; Analysis**</a:t>
            </a:r>
            <a:b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**Hum, Soc. Sci, Nat. Sci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694129" y="5898623"/>
            <a:ext cx="1283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Ethical Reasoning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091957" y="5889729"/>
            <a:ext cx="1398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Diverse </a:t>
            </a:r>
            <a:r>
              <a:rPr lang="en-US" dirty="0" err="1">
                <a:solidFill>
                  <a:schemeClr val="bg1"/>
                </a:solidFill>
                <a:latin typeface="Garamond" panose="02020404030301010803" pitchFamily="18" charset="0"/>
              </a:rPr>
              <a:t>Persp</a:t>
            </a:r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</a:p>
        </p:txBody>
      </p:sp>
      <p:pic>
        <p:nvPicPr>
          <p:cNvPr id="45" name="Picture 4" descr="Image result for oit logo owl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0" r="20623" b="27080"/>
          <a:stretch/>
        </p:blipFill>
        <p:spPr bwMode="auto">
          <a:xfrm>
            <a:off x="7559722" y="686389"/>
            <a:ext cx="641432" cy="84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35"/>
          <a:stretch/>
        </p:blipFill>
        <p:spPr>
          <a:xfrm>
            <a:off x="433606" y="5028340"/>
            <a:ext cx="736008" cy="727878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947"/>
          <a:stretch/>
        </p:blipFill>
        <p:spPr>
          <a:xfrm>
            <a:off x="3243889" y="5020075"/>
            <a:ext cx="735714" cy="716790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pic>
        <p:nvPicPr>
          <p:cNvPr id="54" name="Picture 53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14"/>
          <a:stretch/>
        </p:blipFill>
        <p:spPr>
          <a:xfrm>
            <a:off x="5975596" y="5033499"/>
            <a:ext cx="735714" cy="751867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90"/>
          <a:stretch/>
        </p:blipFill>
        <p:spPr>
          <a:xfrm>
            <a:off x="7168133" y="5046923"/>
            <a:ext cx="735714" cy="723316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pic>
        <p:nvPicPr>
          <p:cNvPr id="56" name="Picture 55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32"/>
          <a:stretch/>
        </p:blipFill>
        <p:spPr>
          <a:xfrm>
            <a:off x="8380106" y="5063439"/>
            <a:ext cx="735714" cy="759080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pic>
        <p:nvPicPr>
          <p:cNvPr id="57" name="Picture 5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32"/>
          <a:stretch/>
        </p:blipFill>
        <p:spPr>
          <a:xfrm>
            <a:off x="9446019" y="5054418"/>
            <a:ext cx="735714" cy="759080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pic>
        <p:nvPicPr>
          <p:cNvPr id="58" name="Picture 5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35"/>
          <a:stretch/>
        </p:blipFill>
        <p:spPr>
          <a:xfrm>
            <a:off x="1282938" y="5030588"/>
            <a:ext cx="736008" cy="727878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pic>
        <p:nvPicPr>
          <p:cNvPr id="59" name="Picture 5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35"/>
          <a:stretch/>
        </p:blipFill>
        <p:spPr>
          <a:xfrm>
            <a:off x="2131371" y="5022692"/>
            <a:ext cx="736008" cy="727878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pic>
        <p:nvPicPr>
          <p:cNvPr id="60" name="Picture 5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947"/>
          <a:stretch/>
        </p:blipFill>
        <p:spPr>
          <a:xfrm>
            <a:off x="4084533" y="5026004"/>
            <a:ext cx="735714" cy="716790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pic>
        <p:nvPicPr>
          <p:cNvPr id="61" name="Picture 6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947"/>
          <a:stretch/>
        </p:blipFill>
        <p:spPr>
          <a:xfrm>
            <a:off x="4925177" y="5031933"/>
            <a:ext cx="735714" cy="716790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pic>
        <p:nvPicPr>
          <p:cNvPr id="62" name="Picture 6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14"/>
          <a:stretch/>
        </p:blipFill>
        <p:spPr>
          <a:xfrm>
            <a:off x="5975596" y="4136584"/>
            <a:ext cx="735714" cy="751867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pic>
        <p:nvPicPr>
          <p:cNvPr id="63" name="Picture 62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32"/>
          <a:stretch/>
        </p:blipFill>
        <p:spPr>
          <a:xfrm>
            <a:off x="9446019" y="4151484"/>
            <a:ext cx="735714" cy="759080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pic>
        <p:nvPicPr>
          <p:cNvPr id="64" name="Picture 63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32"/>
          <a:stretch/>
        </p:blipFill>
        <p:spPr>
          <a:xfrm>
            <a:off x="8380106" y="4144079"/>
            <a:ext cx="735714" cy="759080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pic>
        <p:nvPicPr>
          <p:cNvPr id="65" name="Picture 4" descr="Image result for oit logo owl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0" r="20623" b="27080"/>
          <a:stretch/>
        </p:blipFill>
        <p:spPr bwMode="auto">
          <a:xfrm>
            <a:off x="6587341" y="1568422"/>
            <a:ext cx="641432" cy="84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6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35"/>
          <a:stretch/>
        </p:blipFill>
        <p:spPr>
          <a:xfrm>
            <a:off x="1297928" y="4148578"/>
            <a:ext cx="736008" cy="727878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pic>
        <p:nvPicPr>
          <p:cNvPr id="69" name="Picture 6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947"/>
          <a:stretch/>
        </p:blipFill>
        <p:spPr>
          <a:xfrm>
            <a:off x="3671104" y="4143989"/>
            <a:ext cx="735714" cy="716790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pic>
        <p:nvPicPr>
          <p:cNvPr id="70" name="Picture 6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947"/>
          <a:stretch/>
        </p:blipFill>
        <p:spPr>
          <a:xfrm>
            <a:off x="4519845" y="4139965"/>
            <a:ext cx="735714" cy="716790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pic>
        <p:nvPicPr>
          <p:cNvPr id="71" name="Picture 70"/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35"/>
          <a:stretch/>
        </p:blipFill>
        <p:spPr>
          <a:xfrm>
            <a:off x="1213085" y="3129138"/>
            <a:ext cx="736008" cy="727878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35"/>
          <a:stretch/>
        </p:blipFill>
        <p:spPr>
          <a:xfrm>
            <a:off x="1431473" y="3297492"/>
            <a:ext cx="736008" cy="727878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 rotWithShape="1"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947"/>
          <a:stretch/>
        </p:blipFill>
        <p:spPr>
          <a:xfrm>
            <a:off x="4002112" y="3207978"/>
            <a:ext cx="735714" cy="716790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14"/>
          <a:stretch/>
        </p:blipFill>
        <p:spPr>
          <a:xfrm>
            <a:off x="5975596" y="3185451"/>
            <a:ext cx="735714" cy="751867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90"/>
          <a:stretch/>
        </p:blipFill>
        <p:spPr>
          <a:xfrm>
            <a:off x="7168133" y="3181009"/>
            <a:ext cx="735714" cy="723316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 rotWithShape="1">
          <a:blip r:embed="rId9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32"/>
          <a:stretch/>
        </p:blipFill>
        <p:spPr>
          <a:xfrm>
            <a:off x="8380106" y="3185733"/>
            <a:ext cx="735714" cy="759080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 rotWithShape="1">
          <a:blip r:embed="rId10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32"/>
          <a:stretch/>
        </p:blipFill>
        <p:spPr>
          <a:xfrm>
            <a:off x="9446019" y="3186995"/>
            <a:ext cx="735714" cy="759080"/>
          </a:xfrm>
          <a:prstGeom prst="rect">
            <a:avLst/>
          </a:prstGeom>
        </p:spPr>
      </p:pic>
      <p:sp>
        <p:nvSpPr>
          <p:cNvPr id="79" name="TextBox 78"/>
          <p:cNvSpPr txBox="1"/>
          <p:nvPr/>
        </p:nvSpPr>
        <p:spPr>
          <a:xfrm>
            <a:off x="6888708" y="5878386"/>
            <a:ext cx="1283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Teamwork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8092076" y="5874829"/>
            <a:ext cx="1283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Quant. Literacy</a:t>
            </a:r>
          </a:p>
        </p:txBody>
      </p:sp>
      <p:pic>
        <p:nvPicPr>
          <p:cNvPr id="81" name="Picture 4" descr="Image result for oit logo owl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0" r="20623" b="27080"/>
          <a:stretch/>
        </p:blipFill>
        <p:spPr bwMode="auto">
          <a:xfrm>
            <a:off x="7712122" y="838789"/>
            <a:ext cx="641432" cy="84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4" descr="Image result for oit logo owl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0" r="20623" b="27080"/>
          <a:stretch/>
        </p:blipFill>
        <p:spPr bwMode="auto">
          <a:xfrm>
            <a:off x="7864522" y="991189"/>
            <a:ext cx="641432" cy="84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TextBox 82"/>
          <p:cNvSpPr txBox="1"/>
          <p:nvPr/>
        </p:nvSpPr>
        <p:spPr>
          <a:xfrm>
            <a:off x="6527079" y="2436005"/>
            <a:ext cx="729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ESSE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403658" y="1818864"/>
            <a:ext cx="1563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Disciplinary Capstone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58579" y="1296528"/>
            <a:ext cx="53678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More intentional (and smaller) bins, </a:t>
            </a:r>
            <a:b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   aligned with outcomes,</a:t>
            </a:r>
            <a:b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   reinforced in </a:t>
            </a:r>
            <a:r>
              <a:rPr lang="en-US" sz="2400" dirty="0">
                <a:solidFill>
                  <a:schemeClr val="bg1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courses in the major</a:t>
            </a: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,     </a:t>
            </a:r>
            <a:b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   integrated within &amp; across disciplines.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0456409" y="3095812"/>
            <a:ext cx="139886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Program-Integrated Practice</a:t>
            </a:r>
            <a:b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br>
              <a:rPr lang="en-US" sz="20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Essential Practice</a:t>
            </a:r>
            <a:b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br>
              <a:rPr lang="en-US" sz="12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b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Foundation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0486985" y="1468143"/>
            <a:ext cx="139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Synthesis</a:t>
            </a:r>
          </a:p>
        </p:txBody>
      </p:sp>
    </p:spTree>
    <p:extLst>
      <p:ext uri="{BB962C8B-B14F-4D97-AF65-F5344CB8AC3E}">
        <p14:creationId xmlns:p14="http://schemas.microsoft.com/office/powerpoint/2010/main" val="153579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9000"/>
            <a:lum/>
          </a:blip>
          <a:srcRect/>
          <a:stretch>
            <a:fillRect r="-9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0891" y="1787299"/>
            <a:ext cx="112395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Fall ’16: Vetted by stakeholders (GEAC, Transfer Team, admin)</a:t>
            </a:r>
          </a:p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Stratified sampling: 3 groups of 30 each, Fall ‘16 entering students: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Group A (direct from HS, &lt;36 credits, N=157)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Group B (transfer, &lt;90 credits, N=178)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Group C (transfer, &gt;90 credits, N=381)</a:t>
            </a: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	(Excluded: </a:t>
            </a:r>
            <a:r>
              <a:rPr lang="en-US" sz="3200" dirty="0" err="1">
                <a:solidFill>
                  <a:schemeClr val="bg1"/>
                </a:solidFill>
                <a:latin typeface="Garamond" panose="02020404030301010803" pitchFamily="18" charset="0"/>
              </a:rPr>
              <a:t>Postbacs</a:t>
            </a: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, N=53 – separate policy)</a:t>
            </a:r>
            <a:endParaRPr lang="en-US" sz="20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20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90 Student ID’s pulled by IR; 2048 transfer courses.</a:t>
            </a:r>
            <a:b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Existing degree audits tell us how these courses apply in the major.</a:t>
            </a:r>
          </a:p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1235742" y="505491"/>
            <a:ext cx="9829799" cy="848747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b="0" dirty="0">
                <a:solidFill>
                  <a:srgbClr val="FDD24E"/>
                </a:solidFill>
                <a:latin typeface="Garamond" panose="02020404030301010803" pitchFamily="18" charset="0"/>
                <a:ea typeface="+mj-ea"/>
                <a:cs typeface="+mj-cs"/>
              </a:rPr>
              <a:t>Parameters for Transfer Study</a:t>
            </a:r>
          </a:p>
        </p:txBody>
      </p:sp>
    </p:spTree>
    <p:extLst>
      <p:ext uri="{BB962C8B-B14F-4D97-AF65-F5344CB8AC3E}">
        <p14:creationId xmlns:p14="http://schemas.microsoft.com/office/powerpoint/2010/main" val="127908304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42C084C748914EA74D9523B5BB13EB" ma:contentTypeVersion="5" ma:contentTypeDescription="Create a new document." ma:contentTypeScope="" ma:versionID="71bd764f3f47f50e052ef0307356e47e">
  <xsd:schema xmlns:xsd="http://www.w3.org/2001/XMLSchema" xmlns:xs="http://www.w3.org/2001/XMLSchema" xmlns:p="http://schemas.microsoft.com/office/2006/metadata/properties" xmlns:ns2="4e81de70-2a2f-468a-bff0-a306a0d649a1" targetNamespace="http://schemas.microsoft.com/office/2006/metadata/properties" ma:root="true" ma:fieldsID="d71a0dce2030afa8a5dd3133ef906a11" ns2:_="">
    <xsd:import namespace="4e81de70-2a2f-468a-bff0-a306a0d649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81de70-2a2f-468a-bff0-a306a0d649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E8A2EF-2691-4202-9BBE-D2922428C484}"/>
</file>

<file path=customXml/itemProps2.xml><?xml version="1.0" encoding="utf-8"?>
<ds:datastoreItem xmlns:ds="http://schemas.openxmlformats.org/officeDocument/2006/customXml" ds:itemID="{CAFF9E96-FC79-4CC5-ABC5-203E69E0EBCA}"/>
</file>

<file path=customXml/itemProps3.xml><?xml version="1.0" encoding="utf-8"?>
<ds:datastoreItem xmlns:ds="http://schemas.openxmlformats.org/officeDocument/2006/customXml" ds:itemID="{CACBDEB5-FBBD-4FAA-94F7-8416FEE3CD6F}"/>
</file>

<file path=docProps/app.xml><?xml version="1.0" encoding="utf-8"?>
<Properties xmlns="http://schemas.openxmlformats.org/officeDocument/2006/extended-properties" xmlns:vt="http://schemas.openxmlformats.org/officeDocument/2006/docPropsVTypes">
  <TotalTime>8709</TotalTime>
  <Words>1747</Words>
  <Application>Microsoft Office PowerPoint</Application>
  <PresentationFormat>Widescreen</PresentationFormat>
  <Paragraphs>391</Paragraphs>
  <Slides>31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Garamond</vt:lpstr>
      <vt:lpstr>1_Office Theme</vt:lpstr>
      <vt:lpstr>3_Office Theme</vt:lpstr>
      <vt:lpstr>Essential Studies Transfer Impact Study  Preliminary Results, June 2017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Seth Anthony</dc:creator>
  <cp:lastModifiedBy>Seth Anthony</cp:lastModifiedBy>
  <cp:revision>81</cp:revision>
  <dcterms:created xsi:type="dcterms:W3CDTF">2017-04-20T20:33:41Z</dcterms:created>
  <dcterms:modified xsi:type="dcterms:W3CDTF">2017-06-07T02:43:32Z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0x010100B942C084C748914EA74D9523B5BB13EB</vt:lpwstr>
  </property>
</Properties>
</file>